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5"/>
  </p:notesMasterIdLst>
  <p:sldIdLst>
    <p:sldId id="256" r:id="rId2"/>
    <p:sldId id="258" r:id="rId3"/>
    <p:sldId id="259" r:id="rId4"/>
    <p:sldId id="267" r:id="rId5"/>
    <p:sldId id="309" r:id="rId6"/>
    <p:sldId id="310" r:id="rId7"/>
    <p:sldId id="311" r:id="rId8"/>
    <p:sldId id="265" r:id="rId9"/>
    <p:sldId id="312" r:id="rId10"/>
    <p:sldId id="313" r:id="rId11"/>
    <p:sldId id="264" r:id="rId12"/>
    <p:sldId id="315" r:id="rId13"/>
    <p:sldId id="314" r:id="rId14"/>
    <p:sldId id="317" r:id="rId15"/>
    <p:sldId id="318" r:id="rId16"/>
    <p:sldId id="319" r:id="rId17"/>
    <p:sldId id="321" r:id="rId18"/>
    <p:sldId id="320" r:id="rId19"/>
    <p:sldId id="322" r:id="rId20"/>
    <p:sldId id="323" r:id="rId21"/>
    <p:sldId id="286" r:id="rId22"/>
    <p:sldId id="326" r:id="rId23"/>
    <p:sldId id="261" r:id="rId24"/>
    <p:sldId id="327" r:id="rId25"/>
    <p:sldId id="329" r:id="rId26"/>
    <p:sldId id="328" r:id="rId27"/>
    <p:sldId id="330" r:id="rId28"/>
    <p:sldId id="331" r:id="rId29"/>
    <p:sldId id="332" r:id="rId30"/>
    <p:sldId id="333" r:id="rId31"/>
    <p:sldId id="334" r:id="rId32"/>
    <p:sldId id="335" r:id="rId33"/>
    <p:sldId id="337" r:id="rId34"/>
    <p:sldId id="338" r:id="rId35"/>
    <p:sldId id="336"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287" r:id="rId54"/>
  </p:sldIdLst>
  <p:sldSz cx="9144000" cy="5143500" type="screen16x9"/>
  <p:notesSz cx="6858000" cy="9144000"/>
  <p:embeddedFontLst>
    <p:embeddedFont>
      <p:font typeface="Bebas Neue" panose="020B0606020202050201" pitchFamily="34" charset="0"/>
      <p:regular r:id="rId56"/>
    </p:embeddedFont>
    <p:embeddedFont>
      <p:font typeface="Cambria Math" panose="02040503050406030204" pitchFamily="18" charset="0"/>
      <p:regular r:id="rId57"/>
    </p:embeddedFont>
    <p:embeddedFont>
      <p:font typeface="Mulish Medium" panose="020B0604020202020204" charset="0"/>
      <p:regular r:id="rId58"/>
      <p:bold r:id="rId59"/>
      <p:italic r:id="rId60"/>
      <p:boldItalic r:id="rId61"/>
    </p:embeddedFont>
    <p:embeddedFont>
      <p:font typeface="Mulish SemiBold" panose="020B0604020202020204" charset="0"/>
      <p:regular r:id="rId62"/>
      <p:bold r:id="rId63"/>
      <p:italic r:id="rId64"/>
      <p:boldItalic r:id="rId65"/>
    </p:embeddedFont>
    <p:embeddedFont>
      <p:font typeface="Noto Sans Math" panose="020B0502040504020204" pitchFamily="34" charset="0"/>
      <p:regular r:id="rId66"/>
    </p:embeddedFont>
    <p:embeddedFont>
      <p:font typeface="Poppins" panose="00000500000000000000" pitchFamily="2" charset="0"/>
      <p:regular r:id="rId67"/>
      <p:bold r:id="rId68"/>
      <p:italic r:id="rId69"/>
      <p:boldItalic r:id="rId70"/>
    </p:embeddedFont>
    <p:embeddedFont>
      <p:font typeface="Poppins SemiBold" panose="00000700000000000000" pitchFamily="2"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076F0-864F-425D-8452-8C297C42D61F}">
  <a:tblStyle styleId="{FB9076F0-864F-425D-8452-8C297C42D6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58"/>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226cf1a2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226cf1a2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125bb86c565_0_28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125bb86c565_0_28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1b6eeac3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1b6eeac3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b6eeac3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b6eeac3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262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b6eeac3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b6eeac3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393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1b6eeac3f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1b6eeac3f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1b6eeac3f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1b6eeac3f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053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1b6eeac3f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1b6eeac3f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19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1b6eeac3f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1b6eeac3f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806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1b6eeac3f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1b6eeac3f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051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1b6eeac3f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1b6eeac3f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605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1b6eeac3f9_0_1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1b6eeac3f9_0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125bb86c56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125bb86c56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b6eeac3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b6eeac3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1b6eeac3f9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1b6eeac3f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1b6eeac3f9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1b6eeac3f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56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b6eeac3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b6eeac3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23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1b6eeac3f9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1b6eeac3f9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1b6eeac3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b6eeac3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794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1b6eeac3f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1b6eeac3f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1100" y="543250"/>
            <a:ext cx="9166200" cy="4647300"/>
          </a:xfrm>
          <a:prstGeom prst="round2SameRect">
            <a:avLst>
              <a:gd name="adj1" fmla="val 7482"/>
              <a:gd name="adj2" fmla="val 0"/>
            </a:avLst>
          </a:prstGeom>
          <a:gradFill>
            <a:gsLst>
              <a:gs pos="0">
                <a:srgbClr val="FFFFFF"/>
              </a:gs>
              <a:gs pos="100000">
                <a:srgbClr val="9FA2D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092875" y="808800"/>
            <a:ext cx="1855500" cy="26775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708800" y="2389850"/>
            <a:ext cx="13567925" cy="2800631"/>
          </a:xfrm>
          <a:custGeom>
            <a:avLst/>
            <a:gdLst/>
            <a:ahLst/>
            <a:cxnLst/>
            <a:rect l="l" t="t" r="r" b="b"/>
            <a:pathLst>
              <a:path w="151280" h="56607" extrusionOk="0">
                <a:moveTo>
                  <a:pt x="127271" y="1"/>
                </a:moveTo>
                <a:cubicBezTo>
                  <a:pt x="125127" y="1"/>
                  <a:pt x="122955" y="198"/>
                  <a:pt x="120762" y="618"/>
                </a:cubicBezTo>
                <a:cubicBezTo>
                  <a:pt x="104136" y="3840"/>
                  <a:pt x="93528" y="18825"/>
                  <a:pt x="79424" y="26788"/>
                </a:cubicBezTo>
                <a:cubicBezTo>
                  <a:pt x="76161" y="28632"/>
                  <a:pt x="71835" y="29257"/>
                  <a:pt x="67398" y="29257"/>
                </a:cubicBezTo>
                <a:cubicBezTo>
                  <a:pt x="62617" y="29257"/>
                  <a:pt x="57708" y="28531"/>
                  <a:pt x="53861" y="27822"/>
                </a:cubicBezTo>
                <a:cubicBezTo>
                  <a:pt x="48212" y="26760"/>
                  <a:pt x="42866" y="25261"/>
                  <a:pt x="37285" y="25261"/>
                </a:cubicBezTo>
                <a:cubicBezTo>
                  <a:pt x="35358" y="25261"/>
                  <a:pt x="33403" y="25440"/>
                  <a:pt x="31399" y="25877"/>
                </a:cubicBezTo>
                <a:cubicBezTo>
                  <a:pt x="20912" y="28187"/>
                  <a:pt x="12797" y="35117"/>
                  <a:pt x="6900" y="43658"/>
                </a:cubicBezTo>
                <a:cubicBezTo>
                  <a:pt x="4134" y="47731"/>
                  <a:pt x="1824" y="52138"/>
                  <a:pt x="0" y="56606"/>
                </a:cubicBezTo>
                <a:lnTo>
                  <a:pt x="151279" y="56606"/>
                </a:lnTo>
                <a:lnTo>
                  <a:pt x="151279" y="7730"/>
                </a:lnTo>
                <a:cubicBezTo>
                  <a:pt x="143964" y="3137"/>
                  <a:pt x="135831" y="1"/>
                  <a:pt x="127271" y="1"/>
                </a:cubicBezTo>
                <a:close/>
              </a:path>
            </a:pathLst>
          </a:custGeom>
          <a:gradFill>
            <a:gsLst>
              <a:gs pos="0">
                <a:srgbClr val="3B356D"/>
              </a:gs>
              <a:gs pos="100000">
                <a:srgbClr val="0C0B1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5100" y="1115750"/>
            <a:ext cx="5838600" cy="2180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accent1"/>
              </a:buClr>
              <a:buSzPts val="6500"/>
              <a:buFont typeface="Poppins"/>
              <a:buNone/>
              <a:defRPr sz="6500" b="1">
                <a:solidFill>
                  <a:schemeClr val="accent1"/>
                </a:solidFill>
                <a:latin typeface="Poppins"/>
                <a:ea typeface="Poppins"/>
                <a:cs typeface="Poppins"/>
                <a:sym typeface="Poppi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p:nvPr/>
        </p:nvSpPr>
        <p:spPr>
          <a:xfrm>
            <a:off x="4180625" y="74650"/>
            <a:ext cx="600600" cy="4686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380308" y="177933"/>
            <a:ext cx="201427" cy="210169"/>
            <a:chOff x="5143693" y="188357"/>
            <a:chExt cx="153843" cy="160520"/>
          </a:xfrm>
        </p:grpSpPr>
        <p:sp>
          <p:nvSpPr>
            <p:cNvPr id="15" name="Google Shape;15;p2"/>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643773" y="202655"/>
            <a:ext cx="236409" cy="169294"/>
            <a:chOff x="3740546" y="215105"/>
            <a:chExt cx="180561" cy="129301"/>
          </a:xfrm>
        </p:grpSpPr>
        <p:sp>
          <p:nvSpPr>
            <p:cNvPr id="19" name="Google Shape;19;p2"/>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8192365" y="205607"/>
            <a:ext cx="236420" cy="186272"/>
            <a:chOff x="8118277" y="187250"/>
            <a:chExt cx="268293" cy="211384"/>
          </a:xfrm>
        </p:grpSpPr>
        <p:sp>
          <p:nvSpPr>
            <p:cNvPr id="25" name="Google Shape;25;p2"/>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715106" y="172001"/>
            <a:ext cx="230574" cy="230597"/>
            <a:chOff x="1869495" y="230908"/>
            <a:chExt cx="117892" cy="117892"/>
          </a:xfrm>
        </p:grpSpPr>
        <p:sp>
          <p:nvSpPr>
            <p:cNvPr id="29" name="Google Shape;29;p2"/>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txBox="1">
            <a:spLocks noGrp="1"/>
          </p:cNvSpPr>
          <p:nvPr>
            <p:ph type="subTitle" idx="1"/>
          </p:nvPr>
        </p:nvSpPr>
        <p:spPr>
          <a:xfrm>
            <a:off x="1119875" y="3968775"/>
            <a:ext cx="4523100" cy="409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800">
                <a:solidFill>
                  <a:schemeClr val="dk1"/>
                </a:solidFill>
                <a:latin typeface="Mulish Medium"/>
                <a:ea typeface="Mulish Medium"/>
                <a:cs typeface="Mulish Medium"/>
                <a:sym typeface="Mulish Medium"/>
              </a:defRPr>
            </a:lvl1pPr>
            <a:lvl2pPr lvl="1">
              <a:spcBef>
                <a:spcPts val="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a:endParaRPr/>
          </a:p>
        </p:txBody>
      </p:sp>
      <p:pic>
        <p:nvPicPr>
          <p:cNvPr id="3" name="Picture 2">
            <a:extLst>
              <a:ext uri="{FF2B5EF4-FFF2-40B4-BE49-F238E27FC236}">
                <a16:creationId xmlns:a16="http://schemas.microsoft.com/office/drawing/2014/main" id="{4BBF0DE2-E50E-6A44-3E4A-95B92A5758AA}"/>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87"/>
        <p:cNvGrpSpPr/>
        <p:nvPr/>
      </p:nvGrpSpPr>
      <p:grpSpPr>
        <a:xfrm>
          <a:off x="0" y="0"/>
          <a:ext cx="0" cy="0"/>
          <a:chOff x="0" y="0"/>
          <a:chExt cx="0" cy="0"/>
        </a:xfrm>
      </p:grpSpPr>
      <p:sp>
        <p:nvSpPr>
          <p:cNvPr id="588" name="Google Shape;588;p16"/>
          <p:cNvSpPr txBox="1">
            <a:spLocks noGrp="1"/>
          </p:cNvSpPr>
          <p:nvPr>
            <p:ph type="subTitle" idx="1"/>
          </p:nvPr>
        </p:nvSpPr>
        <p:spPr>
          <a:xfrm>
            <a:off x="720000" y="2400725"/>
            <a:ext cx="3628200" cy="9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dk2"/>
                </a:solidFill>
                <a:latin typeface="Mulish Medium"/>
                <a:ea typeface="Mulish Medium"/>
                <a:cs typeface="Mulish Medium"/>
                <a:sym typeface="Mulish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9" name="Google Shape;589;p16"/>
          <p:cNvSpPr txBox="1">
            <a:spLocks noGrp="1"/>
          </p:cNvSpPr>
          <p:nvPr>
            <p:ph type="title"/>
          </p:nvPr>
        </p:nvSpPr>
        <p:spPr>
          <a:xfrm>
            <a:off x="720000" y="1573925"/>
            <a:ext cx="3628200" cy="826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0" name="Google Shape;590;p16"/>
          <p:cNvSpPr/>
          <p:nvPr/>
        </p:nvSpPr>
        <p:spPr>
          <a:xfrm>
            <a:off x="0" y="4609488"/>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0" y="0"/>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16"/>
          <p:cNvGrpSpPr/>
          <p:nvPr/>
        </p:nvGrpSpPr>
        <p:grpSpPr>
          <a:xfrm>
            <a:off x="715090" y="4722881"/>
            <a:ext cx="2227501" cy="308121"/>
            <a:chOff x="715090" y="4752256"/>
            <a:chExt cx="2227501" cy="308121"/>
          </a:xfrm>
        </p:grpSpPr>
        <p:sp>
          <p:nvSpPr>
            <p:cNvPr id="593" name="Google Shape;593;p16"/>
            <p:cNvSpPr/>
            <p:nvPr/>
          </p:nvSpPr>
          <p:spPr>
            <a:xfrm>
              <a:off x="1181455" y="4752785"/>
              <a:ext cx="347594" cy="306270"/>
            </a:xfrm>
            <a:custGeom>
              <a:avLst/>
              <a:gdLst/>
              <a:ahLst/>
              <a:cxnLst/>
              <a:rect l="l" t="t" r="r" b="b"/>
              <a:pathLst>
                <a:path w="7890" h="6952" extrusionOk="0">
                  <a:moveTo>
                    <a:pt x="3930" y="1"/>
                  </a:moveTo>
                  <a:cubicBezTo>
                    <a:pt x="3490" y="1"/>
                    <a:pt x="3045" y="85"/>
                    <a:pt x="2617" y="265"/>
                  </a:cubicBezTo>
                  <a:cubicBezTo>
                    <a:pt x="859" y="1000"/>
                    <a:pt x="1" y="3044"/>
                    <a:pt x="737" y="4801"/>
                  </a:cubicBezTo>
                  <a:cubicBezTo>
                    <a:pt x="1290" y="6154"/>
                    <a:pt x="2582" y="6951"/>
                    <a:pt x="3936" y="6951"/>
                  </a:cubicBezTo>
                  <a:cubicBezTo>
                    <a:pt x="4384" y="6951"/>
                    <a:pt x="4837" y="6864"/>
                    <a:pt x="5274" y="6682"/>
                  </a:cubicBezTo>
                  <a:cubicBezTo>
                    <a:pt x="7031" y="5946"/>
                    <a:pt x="7890" y="3943"/>
                    <a:pt x="7154" y="2145"/>
                  </a:cubicBezTo>
                  <a:cubicBezTo>
                    <a:pt x="6597" y="815"/>
                    <a:pt x="5293" y="1"/>
                    <a:pt x="393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a:off x="2128634" y="4752785"/>
              <a:ext cx="347594" cy="306006"/>
            </a:xfrm>
            <a:custGeom>
              <a:avLst/>
              <a:gdLst/>
              <a:ahLst/>
              <a:cxnLst/>
              <a:rect l="l" t="t" r="r" b="b"/>
              <a:pathLst>
                <a:path w="7890" h="6946" extrusionOk="0">
                  <a:moveTo>
                    <a:pt x="3947" y="1"/>
                  </a:moveTo>
                  <a:cubicBezTo>
                    <a:pt x="3505" y="1"/>
                    <a:pt x="3055" y="85"/>
                    <a:pt x="2617" y="265"/>
                  </a:cubicBezTo>
                  <a:cubicBezTo>
                    <a:pt x="859" y="1000"/>
                    <a:pt x="1" y="3044"/>
                    <a:pt x="736" y="4801"/>
                  </a:cubicBezTo>
                  <a:cubicBezTo>
                    <a:pt x="1293" y="6131"/>
                    <a:pt x="2597" y="6946"/>
                    <a:pt x="3960" y="6946"/>
                  </a:cubicBezTo>
                  <a:cubicBezTo>
                    <a:pt x="4400" y="6946"/>
                    <a:pt x="4845" y="6861"/>
                    <a:pt x="5273" y="6682"/>
                  </a:cubicBezTo>
                  <a:cubicBezTo>
                    <a:pt x="7072" y="5946"/>
                    <a:pt x="7889" y="3902"/>
                    <a:pt x="7154" y="2145"/>
                  </a:cubicBezTo>
                  <a:cubicBezTo>
                    <a:pt x="6597" y="815"/>
                    <a:pt x="5316" y="1"/>
                    <a:pt x="3947"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rgbClr val="1A1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715090" y="4754723"/>
              <a:ext cx="336756" cy="305654"/>
            </a:xfrm>
            <a:custGeom>
              <a:avLst/>
              <a:gdLst/>
              <a:ahLst/>
              <a:cxnLst/>
              <a:rect l="l" t="t" r="r" b="b"/>
              <a:pathLst>
                <a:path w="7644" h="6938" extrusionOk="0">
                  <a:moveTo>
                    <a:pt x="3796" y="0"/>
                  </a:moveTo>
                  <a:cubicBezTo>
                    <a:pt x="2218" y="0"/>
                    <a:pt x="793" y="1069"/>
                    <a:pt x="409" y="2673"/>
                  </a:cubicBezTo>
                  <a:cubicBezTo>
                    <a:pt x="0" y="4512"/>
                    <a:pt x="1145" y="6392"/>
                    <a:pt x="2984" y="6842"/>
                  </a:cubicBezTo>
                  <a:cubicBezTo>
                    <a:pt x="3254" y="6907"/>
                    <a:pt x="3525" y="6938"/>
                    <a:pt x="3791" y="6938"/>
                  </a:cubicBezTo>
                  <a:cubicBezTo>
                    <a:pt x="5375" y="6938"/>
                    <a:pt x="6809" y="5842"/>
                    <a:pt x="7194" y="4267"/>
                  </a:cubicBezTo>
                  <a:cubicBezTo>
                    <a:pt x="7644" y="2387"/>
                    <a:pt x="6459" y="507"/>
                    <a:pt x="4619" y="98"/>
                  </a:cubicBezTo>
                  <a:cubicBezTo>
                    <a:pt x="4343" y="32"/>
                    <a:pt x="4067" y="0"/>
                    <a:pt x="379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2607642" y="4752697"/>
              <a:ext cx="334950" cy="306623"/>
            </a:xfrm>
            <a:custGeom>
              <a:avLst/>
              <a:gdLst/>
              <a:ahLst/>
              <a:cxnLst/>
              <a:rect l="l" t="t" r="r" b="b"/>
              <a:pathLst>
                <a:path w="7603" h="6960" extrusionOk="0">
                  <a:moveTo>
                    <a:pt x="3801" y="1"/>
                  </a:moveTo>
                  <a:cubicBezTo>
                    <a:pt x="2912" y="1"/>
                    <a:pt x="2023" y="348"/>
                    <a:pt x="1349" y="1043"/>
                  </a:cubicBezTo>
                  <a:cubicBezTo>
                    <a:pt x="0" y="2392"/>
                    <a:pt x="0" y="4599"/>
                    <a:pt x="1349" y="5948"/>
                  </a:cubicBezTo>
                  <a:cubicBezTo>
                    <a:pt x="2023" y="6622"/>
                    <a:pt x="2912" y="6960"/>
                    <a:pt x="3801" y="6960"/>
                  </a:cubicBezTo>
                  <a:cubicBezTo>
                    <a:pt x="4690" y="6960"/>
                    <a:pt x="5579" y="6622"/>
                    <a:pt x="6254" y="5948"/>
                  </a:cubicBezTo>
                  <a:cubicBezTo>
                    <a:pt x="7603" y="4599"/>
                    <a:pt x="7603" y="2392"/>
                    <a:pt x="6254" y="1043"/>
                  </a:cubicBezTo>
                  <a:cubicBezTo>
                    <a:pt x="5579" y="34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16"/>
            <p:cNvGrpSpPr/>
            <p:nvPr/>
          </p:nvGrpSpPr>
          <p:grpSpPr>
            <a:xfrm>
              <a:off x="2255186" y="4862963"/>
              <a:ext cx="97814" cy="86736"/>
              <a:chOff x="2255186" y="4862963"/>
              <a:chExt cx="97814" cy="86736"/>
            </a:xfrm>
          </p:grpSpPr>
          <p:sp>
            <p:nvSpPr>
              <p:cNvPr id="600" name="Google Shape;600;p16"/>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16"/>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602" name="Google Shape;602;p16"/>
            <p:cNvGrpSpPr/>
            <p:nvPr/>
          </p:nvGrpSpPr>
          <p:grpSpPr>
            <a:xfrm>
              <a:off x="1767461" y="4862963"/>
              <a:ext cx="122764" cy="86736"/>
              <a:chOff x="1779936" y="4862963"/>
              <a:chExt cx="122764" cy="86736"/>
            </a:xfrm>
          </p:grpSpPr>
          <p:grpSp>
            <p:nvGrpSpPr>
              <p:cNvPr id="603" name="Google Shape;603;p16"/>
              <p:cNvGrpSpPr/>
              <p:nvPr/>
            </p:nvGrpSpPr>
            <p:grpSpPr>
              <a:xfrm>
                <a:off x="1779936" y="4862963"/>
                <a:ext cx="97814" cy="86736"/>
                <a:chOff x="2255186" y="4862963"/>
                <a:chExt cx="97814" cy="86736"/>
              </a:xfrm>
            </p:grpSpPr>
            <p:sp>
              <p:nvSpPr>
                <p:cNvPr id="604" name="Google Shape;604;p16"/>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 name="Google Shape;605;p16"/>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cxnSp>
            <p:nvCxnSpPr>
              <p:cNvPr id="606" name="Google Shape;606;p16"/>
              <p:cNvCxnSpPr/>
              <p:nvPr/>
            </p:nvCxnSpPr>
            <p:spPr>
              <a:xfrm>
                <a:off x="19027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607" name="Google Shape;607;p16"/>
            <p:cNvGrpSpPr/>
            <p:nvPr/>
          </p:nvGrpSpPr>
          <p:grpSpPr>
            <a:xfrm rot="10800000">
              <a:off x="1308161" y="4862963"/>
              <a:ext cx="97814" cy="86736"/>
              <a:chOff x="2255186" y="4862963"/>
              <a:chExt cx="97814" cy="86736"/>
            </a:xfrm>
          </p:grpSpPr>
          <p:sp>
            <p:nvSpPr>
              <p:cNvPr id="608" name="Google Shape;608;p16"/>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16"/>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610" name="Google Shape;610;p16"/>
            <p:cNvGrpSpPr/>
            <p:nvPr/>
          </p:nvGrpSpPr>
          <p:grpSpPr>
            <a:xfrm>
              <a:off x="810563" y="4862963"/>
              <a:ext cx="145800" cy="84300"/>
              <a:chOff x="786588" y="4862963"/>
              <a:chExt cx="145800" cy="84300"/>
            </a:xfrm>
          </p:grpSpPr>
          <p:sp>
            <p:nvSpPr>
              <p:cNvPr id="611" name="Google Shape;611;p16"/>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6"/>
            <p:cNvGrpSpPr/>
            <p:nvPr/>
          </p:nvGrpSpPr>
          <p:grpSpPr>
            <a:xfrm rot="10800000">
              <a:off x="2703113" y="4865400"/>
              <a:ext cx="145800" cy="84300"/>
              <a:chOff x="786588" y="4862963"/>
              <a:chExt cx="145800" cy="84300"/>
            </a:xfrm>
          </p:grpSpPr>
          <p:sp>
            <p:nvSpPr>
              <p:cNvPr id="614" name="Google Shape;614;p16"/>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6" name="Google Shape;616;p16"/>
          <p:cNvSpPr/>
          <p:nvPr/>
        </p:nvSpPr>
        <p:spPr>
          <a:xfrm>
            <a:off x="4180625" y="74650"/>
            <a:ext cx="600600" cy="468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16"/>
          <p:cNvGrpSpPr/>
          <p:nvPr/>
        </p:nvGrpSpPr>
        <p:grpSpPr>
          <a:xfrm>
            <a:off x="4380308" y="177933"/>
            <a:ext cx="201427" cy="210169"/>
            <a:chOff x="5143693" y="188357"/>
            <a:chExt cx="153843" cy="160520"/>
          </a:xfrm>
        </p:grpSpPr>
        <p:sp>
          <p:nvSpPr>
            <p:cNvPr id="618" name="Google Shape;618;p16"/>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16"/>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16"/>
          <p:cNvGrpSpPr/>
          <p:nvPr/>
        </p:nvGrpSpPr>
        <p:grpSpPr>
          <a:xfrm>
            <a:off x="3643773" y="202655"/>
            <a:ext cx="236409" cy="169294"/>
            <a:chOff x="3740546" y="215105"/>
            <a:chExt cx="180561" cy="129301"/>
          </a:xfrm>
        </p:grpSpPr>
        <p:sp>
          <p:nvSpPr>
            <p:cNvPr id="622" name="Google Shape;622;p16"/>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16"/>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16"/>
          <p:cNvGrpSpPr/>
          <p:nvPr/>
        </p:nvGrpSpPr>
        <p:grpSpPr>
          <a:xfrm>
            <a:off x="8192365" y="205607"/>
            <a:ext cx="236420" cy="186272"/>
            <a:chOff x="8118277" y="187250"/>
            <a:chExt cx="268293" cy="211384"/>
          </a:xfrm>
        </p:grpSpPr>
        <p:sp>
          <p:nvSpPr>
            <p:cNvPr id="628" name="Google Shape;628;p16"/>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6"/>
          <p:cNvGrpSpPr/>
          <p:nvPr/>
        </p:nvGrpSpPr>
        <p:grpSpPr>
          <a:xfrm>
            <a:off x="715106" y="172001"/>
            <a:ext cx="230574" cy="230597"/>
            <a:chOff x="1869495" y="230908"/>
            <a:chExt cx="117892" cy="117892"/>
          </a:xfrm>
        </p:grpSpPr>
        <p:sp>
          <p:nvSpPr>
            <p:cNvPr id="632" name="Google Shape;632;p16"/>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16"/>
          <p:cNvGrpSpPr/>
          <p:nvPr/>
        </p:nvGrpSpPr>
        <p:grpSpPr>
          <a:xfrm>
            <a:off x="6844854" y="4668587"/>
            <a:ext cx="1584035" cy="416703"/>
            <a:chOff x="6844854" y="4668587"/>
            <a:chExt cx="1584035" cy="416703"/>
          </a:xfrm>
        </p:grpSpPr>
        <p:sp>
          <p:nvSpPr>
            <p:cNvPr id="635" name="Google Shape;635;p16"/>
            <p:cNvSpPr/>
            <p:nvPr/>
          </p:nvSpPr>
          <p:spPr>
            <a:xfrm>
              <a:off x="6844854" y="4668587"/>
              <a:ext cx="1584035" cy="416703"/>
            </a:xfrm>
            <a:custGeom>
              <a:avLst/>
              <a:gdLst/>
              <a:ahLst/>
              <a:cxnLst/>
              <a:rect l="l" t="t" r="r" b="b"/>
              <a:pathLst>
                <a:path w="36052" h="9484" extrusionOk="0">
                  <a:moveTo>
                    <a:pt x="31310" y="1"/>
                  </a:moveTo>
                  <a:lnTo>
                    <a:pt x="4742" y="1"/>
                  </a:lnTo>
                  <a:cubicBezTo>
                    <a:pt x="2126" y="1"/>
                    <a:pt x="1" y="2126"/>
                    <a:pt x="1" y="4742"/>
                  </a:cubicBezTo>
                  <a:lnTo>
                    <a:pt x="1" y="4742"/>
                  </a:lnTo>
                  <a:cubicBezTo>
                    <a:pt x="1" y="7358"/>
                    <a:pt x="2126" y="9483"/>
                    <a:pt x="4742" y="9483"/>
                  </a:cubicBezTo>
                  <a:lnTo>
                    <a:pt x="31310" y="9483"/>
                  </a:lnTo>
                  <a:cubicBezTo>
                    <a:pt x="33926" y="9483"/>
                    <a:pt x="36052" y="7358"/>
                    <a:pt x="36052" y="4742"/>
                  </a:cubicBezTo>
                  <a:lnTo>
                    <a:pt x="36052" y="4742"/>
                  </a:lnTo>
                  <a:cubicBezTo>
                    <a:pt x="36052" y="2085"/>
                    <a:pt x="33926" y="1"/>
                    <a:pt x="31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16"/>
            <p:cNvGrpSpPr/>
            <p:nvPr/>
          </p:nvGrpSpPr>
          <p:grpSpPr>
            <a:xfrm>
              <a:off x="8054048" y="4823050"/>
              <a:ext cx="138315" cy="107779"/>
              <a:chOff x="1900456" y="4780923"/>
              <a:chExt cx="138315" cy="107779"/>
            </a:xfrm>
          </p:grpSpPr>
          <p:sp>
            <p:nvSpPr>
              <p:cNvPr id="637" name="Google Shape;637;p16"/>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16"/>
              <p:cNvGrpSpPr/>
              <p:nvPr/>
            </p:nvGrpSpPr>
            <p:grpSpPr>
              <a:xfrm>
                <a:off x="1900456" y="4825827"/>
                <a:ext cx="138315" cy="62875"/>
                <a:chOff x="1900456" y="4825827"/>
                <a:chExt cx="138315" cy="62875"/>
              </a:xfrm>
            </p:grpSpPr>
            <p:sp>
              <p:nvSpPr>
                <p:cNvPr id="639" name="Google Shape;639;p16"/>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1" name="Google Shape;641;p16"/>
            <p:cNvSpPr txBox="1"/>
            <p:nvPr/>
          </p:nvSpPr>
          <p:spPr>
            <a:xfrm>
              <a:off x="7039945" y="4766989"/>
              <a:ext cx="876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Mulish Medium"/>
                  <a:ea typeface="Mulish Medium"/>
                  <a:cs typeface="Mulish Medium"/>
                  <a:sym typeface="Mulish Medium"/>
                </a:rPr>
                <a:t>Download:</a:t>
              </a:r>
              <a:endParaRPr sz="1000">
                <a:solidFill>
                  <a:schemeClr val="dk2"/>
                </a:solidFill>
                <a:latin typeface="Mulish Medium"/>
                <a:ea typeface="Mulish Medium"/>
                <a:cs typeface="Mulish Medium"/>
                <a:sym typeface="Mulish Medium"/>
              </a:endParaRPr>
            </a:p>
          </p:txBody>
        </p:sp>
      </p:grpSp>
      <p:pic>
        <p:nvPicPr>
          <p:cNvPr id="2" name="Picture 1">
            <a:extLst>
              <a:ext uri="{FF2B5EF4-FFF2-40B4-BE49-F238E27FC236}">
                <a16:creationId xmlns:a16="http://schemas.microsoft.com/office/drawing/2014/main" id="{EAE45347-7261-D888-A65F-4961D74B678F}"/>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02"/>
        <p:cNvGrpSpPr/>
        <p:nvPr/>
      </p:nvGrpSpPr>
      <p:grpSpPr>
        <a:xfrm>
          <a:off x="0" y="0"/>
          <a:ext cx="0" cy="0"/>
          <a:chOff x="0" y="0"/>
          <a:chExt cx="0" cy="0"/>
        </a:xfrm>
      </p:grpSpPr>
      <p:sp>
        <p:nvSpPr>
          <p:cNvPr id="1003" name="Google Shape;1003;p2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4" name="Google Shape;1004;p23"/>
          <p:cNvSpPr/>
          <p:nvPr/>
        </p:nvSpPr>
        <p:spPr>
          <a:xfrm>
            <a:off x="0" y="4609488"/>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3"/>
          <p:cNvSpPr/>
          <p:nvPr/>
        </p:nvSpPr>
        <p:spPr>
          <a:xfrm>
            <a:off x="0" y="0"/>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a:off x="4180625" y="74650"/>
            <a:ext cx="600600" cy="468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23"/>
          <p:cNvGrpSpPr/>
          <p:nvPr/>
        </p:nvGrpSpPr>
        <p:grpSpPr>
          <a:xfrm>
            <a:off x="4380308" y="177933"/>
            <a:ext cx="201427" cy="210169"/>
            <a:chOff x="5143693" y="188357"/>
            <a:chExt cx="153843" cy="160520"/>
          </a:xfrm>
        </p:grpSpPr>
        <p:sp>
          <p:nvSpPr>
            <p:cNvPr id="1008" name="Google Shape;1008;p23"/>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3"/>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23"/>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23"/>
          <p:cNvGrpSpPr/>
          <p:nvPr/>
        </p:nvGrpSpPr>
        <p:grpSpPr>
          <a:xfrm>
            <a:off x="3643773" y="202655"/>
            <a:ext cx="236409" cy="169294"/>
            <a:chOff x="3740546" y="215105"/>
            <a:chExt cx="180561" cy="129301"/>
          </a:xfrm>
        </p:grpSpPr>
        <p:sp>
          <p:nvSpPr>
            <p:cNvPr id="1012" name="Google Shape;1012;p23"/>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3"/>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23"/>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23"/>
          <p:cNvGrpSpPr/>
          <p:nvPr/>
        </p:nvGrpSpPr>
        <p:grpSpPr>
          <a:xfrm>
            <a:off x="8192365" y="205607"/>
            <a:ext cx="236420" cy="186272"/>
            <a:chOff x="8118277" y="187250"/>
            <a:chExt cx="268293" cy="211384"/>
          </a:xfrm>
        </p:grpSpPr>
        <p:sp>
          <p:nvSpPr>
            <p:cNvPr id="1018" name="Google Shape;1018;p23"/>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3"/>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3"/>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23"/>
          <p:cNvGrpSpPr/>
          <p:nvPr/>
        </p:nvGrpSpPr>
        <p:grpSpPr>
          <a:xfrm>
            <a:off x="715106" y="172001"/>
            <a:ext cx="230574" cy="230597"/>
            <a:chOff x="1869495" y="230908"/>
            <a:chExt cx="117892" cy="117892"/>
          </a:xfrm>
        </p:grpSpPr>
        <p:sp>
          <p:nvSpPr>
            <p:cNvPr id="1022" name="Google Shape;1022;p23"/>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3"/>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23"/>
          <p:cNvGrpSpPr/>
          <p:nvPr/>
        </p:nvGrpSpPr>
        <p:grpSpPr>
          <a:xfrm>
            <a:off x="715090" y="4722881"/>
            <a:ext cx="2227501" cy="308121"/>
            <a:chOff x="715090" y="4752256"/>
            <a:chExt cx="2227501" cy="308121"/>
          </a:xfrm>
        </p:grpSpPr>
        <p:sp>
          <p:nvSpPr>
            <p:cNvPr id="1025" name="Google Shape;1025;p23"/>
            <p:cNvSpPr/>
            <p:nvPr/>
          </p:nvSpPr>
          <p:spPr>
            <a:xfrm>
              <a:off x="1181455" y="4752785"/>
              <a:ext cx="347594" cy="306270"/>
            </a:xfrm>
            <a:custGeom>
              <a:avLst/>
              <a:gdLst/>
              <a:ahLst/>
              <a:cxnLst/>
              <a:rect l="l" t="t" r="r" b="b"/>
              <a:pathLst>
                <a:path w="7890" h="6952" extrusionOk="0">
                  <a:moveTo>
                    <a:pt x="3930" y="1"/>
                  </a:moveTo>
                  <a:cubicBezTo>
                    <a:pt x="3490" y="1"/>
                    <a:pt x="3045" y="85"/>
                    <a:pt x="2617" y="265"/>
                  </a:cubicBezTo>
                  <a:cubicBezTo>
                    <a:pt x="859" y="1000"/>
                    <a:pt x="1" y="3044"/>
                    <a:pt x="737" y="4801"/>
                  </a:cubicBezTo>
                  <a:cubicBezTo>
                    <a:pt x="1290" y="6154"/>
                    <a:pt x="2582" y="6951"/>
                    <a:pt x="3936" y="6951"/>
                  </a:cubicBezTo>
                  <a:cubicBezTo>
                    <a:pt x="4384" y="6951"/>
                    <a:pt x="4837" y="6864"/>
                    <a:pt x="5274" y="6682"/>
                  </a:cubicBezTo>
                  <a:cubicBezTo>
                    <a:pt x="7031" y="5946"/>
                    <a:pt x="7890" y="3943"/>
                    <a:pt x="7154" y="2145"/>
                  </a:cubicBezTo>
                  <a:cubicBezTo>
                    <a:pt x="6597" y="815"/>
                    <a:pt x="5293" y="1"/>
                    <a:pt x="393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3"/>
            <p:cNvSpPr/>
            <p:nvPr/>
          </p:nvSpPr>
          <p:spPr>
            <a:xfrm>
              <a:off x="2128634" y="4752785"/>
              <a:ext cx="347594" cy="306006"/>
            </a:xfrm>
            <a:custGeom>
              <a:avLst/>
              <a:gdLst/>
              <a:ahLst/>
              <a:cxnLst/>
              <a:rect l="l" t="t" r="r" b="b"/>
              <a:pathLst>
                <a:path w="7890" h="6946" extrusionOk="0">
                  <a:moveTo>
                    <a:pt x="3947" y="1"/>
                  </a:moveTo>
                  <a:cubicBezTo>
                    <a:pt x="3505" y="1"/>
                    <a:pt x="3055" y="85"/>
                    <a:pt x="2617" y="265"/>
                  </a:cubicBezTo>
                  <a:cubicBezTo>
                    <a:pt x="859" y="1000"/>
                    <a:pt x="1" y="3044"/>
                    <a:pt x="736" y="4801"/>
                  </a:cubicBezTo>
                  <a:cubicBezTo>
                    <a:pt x="1293" y="6131"/>
                    <a:pt x="2597" y="6946"/>
                    <a:pt x="3960" y="6946"/>
                  </a:cubicBezTo>
                  <a:cubicBezTo>
                    <a:pt x="4400" y="6946"/>
                    <a:pt x="4845" y="6861"/>
                    <a:pt x="5273" y="6682"/>
                  </a:cubicBezTo>
                  <a:cubicBezTo>
                    <a:pt x="7072" y="5946"/>
                    <a:pt x="7889" y="3902"/>
                    <a:pt x="7154" y="2145"/>
                  </a:cubicBezTo>
                  <a:cubicBezTo>
                    <a:pt x="6597" y="815"/>
                    <a:pt x="5316" y="1"/>
                    <a:pt x="3947"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3"/>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rgbClr val="1A1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715090" y="4754723"/>
              <a:ext cx="336756" cy="305654"/>
            </a:xfrm>
            <a:custGeom>
              <a:avLst/>
              <a:gdLst/>
              <a:ahLst/>
              <a:cxnLst/>
              <a:rect l="l" t="t" r="r" b="b"/>
              <a:pathLst>
                <a:path w="7644" h="6938" extrusionOk="0">
                  <a:moveTo>
                    <a:pt x="3796" y="0"/>
                  </a:moveTo>
                  <a:cubicBezTo>
                    <a:pt x="2218" y="0"/>
                    <a:pt x="793" y="1069"/>
                    <a:pt x="409" y="2673"/>
                  </a:cubicBezTo>
                  <a:cubicBezTo>
                    <a:pt x="0" y="4512"/>
                    <a:pt x="1145" y="6392"/>
                    <a:pt x="2984" y="6842"/>
                  </a:cubicBezTo>
                  <a:cubicBezTo>
                    <a:pt x="3254" y="6907"/>
                    <a:pt x="3525" y="6938"/>
                    <a:pt x="3791" y="6938"/>
                  </a:cubicBezTo>
                  <a:cubicBezTo>
                    <a:pt x="5375" y="6938"/>
                    <a:pt x="6809" y="5842"/>
                    <a:pt x="7194" y="4267"/>
                  </a:cubicBezTo>
                  <a:cubicBezTo>
                    <a:pt x="7644" y="2387"/>
                    <a:pt x="6459" y="507"/>
                    <a:pt x="4619" y="98"/>
                  </a:cubicBezTo>
                  <a:cubicBezTo>
                    <a:pt x="4343" y="32"/>
                    <a:pt x="4067" y="0"/>
                    <a:pt x="379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2607642" y="4752697"/>
              <a:ext cx="334950" cy="306623"/>
            </a:xfrm>
            <a:custGeom>
              <a:avLst/>
              <a:gdLst/>
              <a:ahLst/>
              <a:cxnLst/>
              <a:rect l="l" t="t" r="r" b="b"/>
              <a:pathLst>
                <a:path w="7603" h="6960" extrusionOk="0">
                  <a:moveTo>
                    <a:pt x="3801" y="1"/>
                  </a:moveTo>
                  <a:cubicBezTo>
                    <a:pt x="2912" y="1"/>
                    <a:pt x="2023" y="348"/>
                    <a:pt x="1349" y="1043"/>
                  </a:cubicBezTo>
                  <a:cubicBezTo>
                    <a:pt x="0" y="2392"/>
                    <a:pt x="0" y="4599"/>
                    <a:pt x="1349" y="5948"/>
                  </a:cubicBezTo>
                  <a:cubicBezTo>
                    <a:pt x="2023" y="6622"/>
                    <a:pt x="2912" y="6960"/>
                    <a:pt x="3801" y="6960"/>
                  </a:cubicBezTo>
                  <a:cubicBezTo>
                    <a:pt x="4690" y="6960"/>
                    <a:pt x="5579" y="6622"/>
                    <a:pt x="6254" y="5948"/>
                  </a:cubicBezTo>
                  <a:cubicBezTo>
                    <a:pt x="7603" y="4599"/>
                    <a:pt x="7603" y="2392"/>
                    <a:pt x="6254" y="1043"/>
                  </a:cubicBezTo>
                  <a:cubicBezTo>
                    <a:pt x="5579" y="34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23"/>
            <p:cNvGrpSpPr/>
            <p:nvPr/>
          </p:nvGrpSpPr>
          <p:grpSpPr>
            <a:xfrm>
              <a:off x="2255186" y="4862963"/>
              <a:ext cx="97814" cy="86736"/>
              <a:chOff x="2255186" y="4862963"/>
              <a:chExt cx="97814" cy="86736"/>
            </a:xfrm>
          </p:grpSpPr>
          <p:sp>
            <p:nvSpPr>
              <p:cNvPr id="1032" name="Google Shape;1032;p23"/>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3" name="Google Shape;1033;p23"/>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1034" name="Google Shape;1034;p23"/>
            <p:cNvGrpSpPr/>
            <p:nvPr/>
          </p:nvGrpSpPr>
          <p:grpSpPr>
            <a:xfrm>
              <a:off x="1767461" y="4862963"/>
              <a:ext cx="122764" cy="86736"/>
              <a:chOff x="1779936" y="4862963"/>
              <a:chExt cx="122764" cy="86736"/>
            </a:xfrm>
          </p:grpSpPr>
          <p:grpSp>
            <p:nvGrpSpPr>
              <p:cNvPr id="1035" name="Google Shape;1035;p23"/>
              <p:cNvGrpSpPr/>
              <p:nvPr/>
            </p:nvGrpSpPr>
            <p:grpSpPr>
              <a:xfrm>
                <a:off x="1779936" y="4862963"/>
                <a:ext cx="97814" cy="86736"/>
                <a:chOff x="2255186" y="4862963"/>
                <a:chExt cx="97814" cy="86736"/>
              </a:xfrm>
            </p:grpSpPr>
            <p:sp>
              <p:nvSpPr>
                <p:cNvPr id="1036" name="Google Shape;1036;p23"/>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7" name="Google Shape;1037;p23"/>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cxnSp>
            <p:nvCxnSpPr>
              <p:cNvPr id="1038" name="Google Shape;1038;p23"/>
              <p:cNvCxnSpPr/>
              <p:nvPr/>
            </p:nvCxnSpPr>
            <p:spPr>
              <a:xfrm>
                <a:off x="19027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1039" name="Google Shape;1039;p23"/>
            <p:cNvGrpSpPr/>
            <p:nvPr/>
          </p:nvGrpSpPr>
          <p:grpSpPr>
            <a:xfrm rot="10800000">
              <a:off x="1308161" y="4862963"/>
              <a:ext cx="97814" cy="86736"/>
              <a:chOff x="2255186" y="4862963"/>
              <a:chExt cx="97814" cy="86736"/>
            </a:xfrm>
          </p:grpSpPr>
          <p:sp>
            <p:nvSpPr>
              <p:cNvPr id="1040" name="Google Shape;1040;p23"/>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1" name="Google Shape;1041;p23"/>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1042" name="Google Shape;1042;p23"/>
            <p:cNvGrpSpPr/>
            <p:nvPr/>
          </p:nvGrpSpPr>
          <p:grpSpPr>
            <a:xfrm>
              <a:off x="810563" y="4862963"/>
              <a:ext cx="145800" cy="84300"/>
              <a:chOff x="786588" y="4862963"/>
              <a:chExt cx="145800" cy="84300"/>
            </a:xfrm>
          </p:grpSpPr>
          <p:sp>
            <p:nvSpPr>
              <p:cNvPr id="1043" name="Google Shape;1043;p23"/>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23"/>
            <p:cNvGrpSpPr/>
            <p:nvPr/>
          </p:nvGrpSpPr>
          <p:grpSpPr>
            <a:xfrm rot="10800000">
              <a:off x="2703113" y="4865400"/>
              <a:ext cx="145800" cy="84300"/>
              <a:chOff x="786588" y="4862963"/>
              <a:chExt cx="145800" cy="84300"/>
            </a:xfrm>
          </p:grpSpPr>
          <p:sp>
            <p:nvSpPr>
              <p:cNvPr id="1046" name="Google Shape;1046;p23"/>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8" name="Google Shape;1048;p23"/>
          <p:cNvGrpSpPr/>
          <p:nvPr/>
        </p:nvGrpSpPr>
        <p:grpSpPr>
          <a:xfrm>
            <a:off x="6844854" y="4668587"/>
            <a:ext cx="1584035" cy="416703"/>
            <a:chOff x="6844854" y="4668587"/>
            <a:chExt cx="1584035" cy="416703"/>
          </a:xfrm>
        </p:grpSpPr>
        <p:sp>
          <p:nvSpPr>
            <p:cNvPr id="1049" name="Google Shape;1049;p23"/>
            <p:cNvSpPr/>
            <p:nvPr/>
          </p:nvSpPr>
          <p:spPr>
            <a:xfrm>
              <a:off x="6844854" y="4668587"/>
              <a:ext cx="1584035" cy="416703"/>
            </a:xfrm>
            <a:custGeom>
              <a:avLst/>
              <a:gdLst/>
              <a:ahLst/>
              <a:cxnLst/>
              <a:rect l="l" t="t" r="r" b="b"/>
              <a:pathLst>
                <a:path w="36052" h="9484" extrusionOk="0">
                  <a:moveTo>
                    <a:pt x="31310" y="1"/>
                  </a:moveTo>
                  <a:lnTo>
                    <a:pt x="4742" y="1"/>
                  </a:lnTo>
                  <a:cubicBezTo>
                    <a:pt x="2126" y="1"/>
                    <a:pt x="1" y="2126"/>
                    <a:pt x="1" y="4742"/>
                  </a:cubicBezTo>
                  <a:lnTo>
                    <a:pt x="1" y="4742"/>
                  </a:lnTo>
                  <a:cubicBezTo>
                    <a:pt x="1" y="7358"/>
                    <a:pt x="2126" y="9483"/>
                    <a:pt x="4742" y="9483"/>
                  </a:cubicBezTo>
                  <a:lnTo>
                    <a:pt x="31310" y="9483"/>
                  </a:lnTo>
                  <a:cubicBezTo>
                    <a:pt x="33926" y="9483"/>
                    <a:pt x="36052" y="7358"/>
                    <a:pt x="36052" y="4742"/>
                  </a:cubicBezTo>
                  <a:lnTo>
                    <a:pt x="36052" y="4742"/>
                  </a:lnTo>
                  <a:cubicBezTo>
                    <a:pt x="36052" y="2085"/>
                    <a:pt x="33926" y="1"/>
                    <a:pt x="31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3"/>
            <p:cNvGrpSpPr/>
            <p:nvPr/>
          </p:nvGrpSpPr>
          <p:grpSpPr>
            <a:xfrm>
              <a:off x="8054048" y="4823050"/>
              <a:ext cx="138315" cy="107779"/>
              <a:chOff x="1900456" y="4780923"/>
              <a:chExt cx="138315" cy="107779"/>
            </a:xfrm>
          </p:grpSpPr>
          <p:sp>
            <p:nvSpPr>
              <p:cNvPr id="1051" name="Google Shape;1051;p23"/>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23"/>
              <p:cNvGrpSpPr/>
              <p:nvPr/>
            </p:nvGrpSpPr>
            <p:grpSpPr>
              <a:xfrm>
                <a:off x="1900456" y="4825827"/>
                <a:ext cx="138315" cy="62875"/>
                <a:chOff x="1900456" y="4825827"/>
                <a:chExt cx="138315" cy="62875"/>
              </a:xfrm>
            </p:grpSpPr>
            <p:sp>
              <p:nvSpPr>
                <p:cNvPr id="1053" name="Google Shape;1053;p23"/>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5" name="Google Shape;1055;p23"/>
            <p:cNvSpPr txBox="1"/>
            <p:nvPr/>
          </p:nvSpPr>
          <p:spPr>
            <a:xfrm>
              <a:off x="7039945" y="4766989"/>
              <a:ext cx="876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Mulish Medium"/>
                  <a:ea typeface="Mulish Medium"/>
                  <a:cs typeface="Mulish Medium"/>
                  <a:sym typeface="Mulish Medium"/>
                </a:rPr>
                <a:t>Download:</a:t>
              </a:r>
              <a:endParaRPr sz="1000">
                <a:solidFill>
                  <a:schemeClr val="dk2"/>
                </a:solidFill>
                <a:latin typeface="Mulish Medium"/>
                <a:ea typeface="Mulish Medium"/>
                <a:cs typeface="Mulish Medium"/>
                <a:sym typeface="Mulish Medium"/>
              </a:endParaRPr>
            </a:p>
          </p:txBody>
        </p:sp>
      </p:grpSp>
      <p:pic>
        <p:nvPicPr>
          <p:cNvPr id="2" name="Picture 1">
            <a:extLst>
              <a:ext uri="{FF2B5EF4-FFF2-40B4-BE49-F238E27FC236}">
                <a16:creationId xmlns:a16="http://schemas.microsoft.com/office/drawing/2014/main" id="{CA2D4414-00E0-54E9-6E6C-0B4FC7D9B7AE}"/>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056"/>
        <p:cNvGrpSpPr/>
        <p:nvPr/>
      </p:nvGrpSpPr>
      <p:grpSpPr>
        <a:xfrm>
          <a:off x="0" y="0"/>
          <a:ext cx="0" cy="0"/>
          <a:chOff x="0" y="0"/>
          <a:chExt cx="0" cy="0"/>
        </a:xfrm>
      </p:grpSpPr>
      <p:sp>
        <p:nvSpPr>
          <p:cNvPr id="1057" name="Google Shape;1057;p24"/>
          <p:cNvSpPr/>
          <p:nvPr/>
        </p:nvSpPr>
        <p:spPr>
          <a:xfrm>
            <a:off x="-11100" y="543250"/>
            <a:ext cx="9166200" cy="4647300"/>
          </a:xfrm>
          <a:prstGeom prst="round2SameRect">
            <a:avLst>
              <a:gd name="adj1" fmla="val 7482"/>
              <a:gd name="adj2" fmla="val 0"/>
            </a:avLst>
          </a:prstGeom>
          <a:gradFill>
            <a:gsLst>
              <a:gs pos="0">
                <a:srgbClr val="FFFFFF"/>
              </a:gs>
              <a:gs pos="100000">
                <a:srgbClr val="9FA2D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4"/>
          <p:cNvSpPr/>
          <p:nvPr/>
        </p:nvSpPr>
        <p:spPr>
          <a:xfrm>
            <a:off x="-1471687" y="1337827"/>
            <a:ext cx="13567925" cy="4045561"/>
          </a:xfrm>
          <a:custGeom>
            <a:avLst/>
            <a:gdLst/>
            <a:ahLst/>
            <a:cxnLst/>
            <a:rect l="l" t="t" r="r" b="b"/>
            <a:pathLst>
              <a:path w="151280" h="56607" extrusionOk="0">
                <a:moveTo>
                  <a:pt x="127271" y="1"/>
                </a:moveTo>
                <a:cubicBezTo>
                  <a:pt x="125127" y="1"/>
                  <a:pt x="122955" y="198"/>
                  <a:pt x="120762" y="618"/>
                </a:cubicBezTo>
                <a:cubicBezTo>
                  <a:pt x="104136" y="3840"/>
                  <a:pt x="93528" y="18825"/>
                  <a:pt x="79424" y="26788"/>
                </a:cubicBezTo>
                <a:cubicBezTo>
                  <a:pt x="76161" y="28632"/>
                  <a:pt x="71835" y="29257"/>
                  <a:pt x="67398" y="29257"/>
                </a:cubicBezTo>
                <a:cubicBezTo>
                  <a:pt x="62617" y="29257"/>
                  <a:pt x="57708" y="28531"/>
                  <a:pt x="53861" y="27822"/>
                </a:cubicBezTo>
                <a:cubicBezTo>
                  <a:pt x="48212" y="26760"/>
                  <a:pt x="42866" y="25261"/>
                  <a:pt x="37285" y="25261"/>
                </a:cubicBezTo>
                <a:cubicBezTo>
                  <a:pt x="35358" y="25261"/>
                  <a:pt x="33403" y="25440"/>
                  <a:pt x="31399" y="25877"/>
                </a:cubicBezTo>
                <a:cubicBezTo>
                  <a:pt x="20912" y="28187"/>
                  <a:pt x="12797" y="35117"/>
                  <a:pt x="6900" y="43658"/>
                </a:cubicBezTo>
                <a:cubicBezTo>
                  <a:pt x="4134" y="47731"/>
                  <a:pt x="1824" y="52138"/>
                  <a:pt x="0" y="56606"/>
                </a:cubicBezTo>
                <a:lnTo>
                  <a:pt x="151279" y="56606"/>
                </a:lnTo>
                <a:lnTo>
                  <a:pt x="151279" y="7730"/>
                </a:lnTo>
                <a:cubicBezTo>
                  <a:pt x="143964" y="3137"/>
                  <a:pt x="135831" y="1"/>
                  <a:pt x="127271" y="1"/>
                </a:cubicBezTo>
                <a:close/>
              </a:path>
            </a:pathLst>
          </a:custGeom>
          <a:gradFill>
            <a:gsLst>
              <a:gs pos="0">
                <a:srgbClr val="3B356D"/>
              </a:gs>
              <a:gs pos="100000">
                <a:srgbClr val="0C0B1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4"/>
          <p:cNvSpPr/>
          <p:nvPr/>
        </p:nvSpPr>
        <p:spPr>
          <a:xfrm>
            <a:off x="4180625" y="74650"/>
            <a:ext cx="600600" cy="4686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24"/>
          <p:cNvGrpSpPr/>
          <p:nvPr/>
        </p:nvGrpSpPr>
        <p:grpSpPr>
          <a:xfrm>
            <a:off x="4380308" y="177933"/>
            <a:ext cx="201427" cy="210169"/>
            <a:chOff x="5143693" y="188357"/>
            <a:chExt cx="153843" cy="160520"/>
          </a:xfrm>
        </p:grpSpPr>
        <p:sp>
          <p:nvSpPr>
            <p:cNvPr id="1061" name="Google Shape;1061;p24"/>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4"/>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24"/>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24"/>
          <p:cNvGrpSpPr/>
          <p:nvPr/>
        </p:nvGrpSpPr>
        <p:grpSpPr>
          <a:xfrm>
            <a:off x="3643773" y="202655"/>
            <a:ext cx="236409" cy="169294"/>
            <a:chOff x="3740546" y="215105"/>
            <a:chExt cx="180561" cy="129301"/>
          </a:xfrm>
        </p:grpSpPr>
        <p:sp>
          <p:nvSpPr>
            <p:cNvPr id="1065" name="Google Shape;1065;p24"/>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4"/>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 name="Google Shape;1068;p24"/>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4"/>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 name="Google Shape;1070;p24"/>
          <p:cNvGrpSpPr/>
          <p:nvPr/>
        </p:nvGrpSpPr>
        <p:grpSpPr>
          <a:xfrm>
            <a:off x="8192365" y="205607"/>
            <a:ext cx="236420" cy="186272"/>
            <a:chOff x="8118277" y="187250"/>
            <a:chExt cx="268293" cy="211384"/>
          </a:xfrm>
        </p:grpSpPr>
        <p:sp>
          <p:nvSpPr>
            <p:cNvPr id="1071" name="Google Shape;1071;p24"/>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24"/>
          <p:cNvGrpSpPr/>
          <p:nvPr/>
        </p:nvGrpSpPr>
        <p:grpSpPr>
          <a:xfrm>
            <a:off x="715106" y="172001"/>
            <a:ext cx="230574" cy="230597"/>
            <a:chOff x="1869495" y="230908"/>
            <a:chExt cx="117892" cy="117892"/>
          </a:xfrm>
        </p:grpSpPr>
        <p:sp>
          <p:nvSpPr>
            <p:cNvPr id="1075" name="Google Shape;1075;p24"/>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4"/>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24"/>
          <p:cNvSpPr txBox="1">
            <a:spLocks noGrp="1"/>
          </p:cNvSpPr>
          <p:nvPr>
            <p:ph type="ctrTitle"/>
          </p:nvPr>
        </p:nvSpPr>
        <p:spPr>
          <a:xfrm>
            <a:off x="1447275" y="839575"/>
            <a:ext cx="4284000" cy="997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79" name="Google Shape;1079;p24"/>
          <p:cNvSpPr txBox="1">
            <a:spLocks noGrp="1"/>
          </p:cNvSpPr>
          <p:nvPr>
            <p:ph type="subTitle" idx="1"/>
          </p:nvPr>
        </p:nvSpPr>
        <p:spPr>
          <a:xfrm>
            <a:off x="1466588" y="1807800"/>
            <a:ext cx="4360200" cy="123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atin typeface="Mulish Medium"/>
                <a:ea typeface="Mulish Medium"/>
                <a:cs typeface="Mulish Medium"/>
                <a:sym typeface="Mulish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2" name="Picture 1">
            <a:extLst>
              <a:ext uri="{FF2B5EF4-FFF2-40B4-BE49-F238E27FC236}">
                <a16:creationId xmlns:a16="http://schemas.microsoft.com/office/drawing/2014/main" id="{1D921025-37AC-6D8C-EC07-BAB6C2331198}"/>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080"/>
        <p:cNvGrpSpPr/>
        <p:nvPr/>
      </p:nvGrpSpPr>
      <p:grpSpPr>
        <a:xfrm>
          <a:off x="0" y="0"/>
          <a:ext cx="0" cy="0"/>
          <a:chOff x="0" y="0"/>
          <a:chExt cx="0" cy="0"/>
        </a:xfrm>
      </p:grpSpPr>
      <p:sp>
        <p:nvSpPr>
          <p:cNvPr id="1081" name="Google Shape;1081;p25"/>
          <p:cNvSpPr/>
          <p:nvPr/>
        </p:nvSpPr>
        <p:spPr>
          <a:xfrm>
            <a:off x="0" y="4609488"/>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0" y="0"/>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180625" y="74650"/>
            <a:ext cx="600600" cy="4686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25"/>
          <p:cNvGrpSpPr/>
          <p:nvPr/>
        </p:nvGrpSpPr>
        <p:grpSpPr>
          <a:xfrm>
            <a:off x="4380308" y="177933"/>
            <a:ext cx="201427" cy="210169"/>
            <a:chOff x="5143693" y="188357"/>
            <a:chExt cx="153843" cy="160520"/>
          </a:xfrm>
        </p:grpSpPr>
        <p:sp>
          <p:nvSpPr>
            <p:cNvPr id="1085" name="Google Shape;1085;p25"/>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25"/>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25"/>
          <p:cNvGrpSpPr/>
          <p:nvPr/>
        </p:nvGrpSpPr>
        <p:grpSpPr>
          <a:xfrm>
            <a:off x="3643773" y="202655"/>
            <a:ext cx="236409" cy="169294"/>
            <a:chOff x="3740546" y="215105"/>
            <a:chExt cx="180561" cy="129301"/>
          </a:xfrm>
        </p:grpSpPr>
        <p:sp>
          <p:nvSpPr>
            <p:cNvPr id="1089" name="Google Shape;1089;p25"/>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25"/>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25"/>
          <p:cNvGrpSpPr/>
          <p:nvPr/>
        </p:nvGrpSpPr>
        <p:grpSpPr>
          <a:xfrm>
            <a:off x="8192365" y="205607"/>
            <a:ext cx="236420" cy="186272"/>
            <a:chOff x="8118277" y="187250"/>
            <a:chExt cx="268293" cy="211384"/>
          </a:xfrm>
        </p:grpSpPr>
        <p:sp>
          <p:nvSpPr>
            <p:cNvPr id="1095" name="Google Shape;1095;p25"/>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25"/>
          <p:cNvGrpSpPr/>
          <p:nvPr/>
        </p:nvGrpSpPr>
        <p:grpSpPr>
          <a:xfrm>
            <a:off x="715106" y="172001"/>
            <a:ext cx="230574" cy="230597"/>
            <a:chOff x="1869495" y="230908"/>
            <a:chExt cx="117892" cy="117892"/>
          </a:xfrm>
        </p:grpSpPr>
        <p:sp>
          <p:nvSpPr>
            <p:cNvPr id="1099" name="Google Shape;1099;p25"/>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25"/>
          <p:cNvGrpSpPr/>
          <p:nvPr/>
        </p:nvGrpSpPr>
        <p:grpSpPr>
          <a:xfrm>
            <a:off x="715090" y="4722881"/>
            <a:ext cx="2227501" cy="308121"/>
            <a:chOff x="715090" y="4752256"/>
            <a:chExt cx="2227501" cy="308121"/>
          </a:xfrm>
        </p:grpSpPr>
        <p:sp>
          <p:nvSpPr>
            <p:cNvPr id="1102" name="Google Shape;1102;p25"/>
            <p:cNvSpPr/>
            <p:nvPr/>
          </p:nvSpPr>
          <p:spPr>
            <a:xfrm>
              <a:off x="1181455" y="4752785"/>
              <a:ext cx="347594" cy="306270"/>
            </a:xfrm>
            <a:custGeom>
              <a:avLst/>
              <a:gdLst/>
              <a:ahLst/>
              <a:cxnLst/>
              <a:rect l="l" t="t" r="r" b="b"/>
              <a:pathLst>
                <a:path w="7890" h="6952" extrusionOk="0">
                  <a:moveTo>
                    <a:pt x="3930" y="1"/>
                  </a:moveTo>
                  <a:cubicBezTo>
                    <a:pt x="3490" y="1"/>
                    <a:pt x="3045" y="85"/>
                    <a:pt x="2617" y="265"/>
                  </a:cubicBezTo>
                  <a:cubicBezTo>
                    <a:pt x="859" y="1000"/>
                    <a:pt x="1" y="3044"/>
                    <a:pt x="737" y="4801"/>
                  </a:cubicBezTo>
                  <a:cubicBezTo>
                    <a:pt x="1290" y="6154"/>
                    <a:pt x="2582" y="6951"/>
                    <a:pt x="3936" y="6951"/>
                  </a:cubicBezTo>
                  <a:cubicBezTo>
                    <a:pt x="4384" y="6951"/>
                    <a:pt x="4837" y="6864"/>
                    <a:pt x="5274" y="6682"/>
                  </a:cubicBezTo>
                  <a:cubicBezTo>
                    <a:pt x="7031" y="5946"/>
                    <a:pt x="7890" y="3943"/>
                    <a:pt x="7154" y="2145"/>
                  </a:cubicBezTo>
                  <a:cubicBezTo>
                    <a:pt x="6597" y="815"/>
                    <a:pt x="5293" y="1"/>
                    <a:pt x="393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2128634" y="4752785"/>
              <a:ext cx="347594" cy="306006"/>
            </a:xfrm>
            <a:custGeom>
              <a:avLst/>
              <a:gdLst/>
              <a:ahLst/>
              <a:cxnLst/>
              <a:rect l="l" t="t" r="r" b="b"/>
              <a:pathLst>
                <a:path w="7890" h="6946" extrusionOk="0">
                  <a:moveTo>
                    <a:pt x="3947" y="1"/>
                  </a:moveTo>
                  <a:cubicBezTo>
                    <a:pt x="3505" y="1"/>
                    <a:pt x="3055" y="85"/>
                    <a:pt x="2617" y="265"/>
                  </a:cubicBezTo>
                  <a:cubicBezTo>
                    <a:pt x="859" y="1000"/>
                    <a:pt x="1" y="3044"/>
                    <a:pt x="736" y="4801"/>
                  </a:cubicBezTo>
                  <a:cubicBezTo>
                    <a:pt x="1293" y="6131"/>
                    <a:pt x="2597" y="6946"/>
                    <a:pt x="3960" y="6946"/>
                  </a:cubicBezTo>
                  <a:cubicBezTo>
                    <a:pt x="4400" y="6946"/>
                    <a:pt x="4845" y="6861"/>
                    <a:pt x="5273" y="6682"/>
                  </a:cubicBezTo>
                  <a:cubicBezTo>
                    <a:pt x="7072" y="5946"/>
                    <a:pt x="7889" y="3902"/>
                    <a:pt x="7154" y="2145"/>
                  </a:cubicBezTo>
                  <a:cubicBezTo>
                    <a:pt x="6597" y="815"/>
                    <a:pt x="5316" y="1"/>
                    <a:pt x="3947"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rgbClr val="1A1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715090" y="4754723"/>
              <a:ext cx="336756" cy="305654"/>
            </a:xfrm>
            <a:custGeom>
              <a:avLst/>
              <a:gdLst/>
              <a:ahLst/>
              <a:cxnLst/>
              <a:rect l="l" t="t" r="r" b="b"/>
              <a:pathLst>
                <a:path w="7644" h="6938" extrusionOk="0">
                  <a:moveTo>
                    <a:pt x="3796" y="0"/>
                  </a:moveTo>
                  <a:cubicBezTo>
                    <a:pt x="2218" y="0"/>
                    <a:pt x="793" y="1069"/>
                    <a:pt x="409" y="2673"/>
                  </a:cubicBezTo>
                  <a:cubicBezTo>
                    <a:pt x="0" y="4512"/>
                    <a:pt x="1145" y="6392"/>
                    <a:pt x="2984" y="6842"/>
                  </a:cubicBezTo>
                  <a:cubicBezTo>
                    <a:pt x="3254" y="6907"/>
                    <a:pt x="3525" y="6938"/>
                    <a:pt x="3791" y="6938"/>
                  </a:cubicBezTo>
                  <a:cubicBezTo>
                    <a:pt x="5375" y="6938"/>
                    <a:pt x="6809" y="5842"/>
                    <a:pt x="7194" y="4267"/>
                  </a:cubicBezTo>
                  <a:cubicBezTo>
                    <a:pt x="7644" y="2387"/>
                    <a:pt x="6459" y="507"/>
                    <a:pt x="4619" y="98"/>
                  </a:cubicBezTo>
                  <a:cubicBezTo>
                    <a:pt x="4343" y="32"/>
                    <a:pt x="4067" y="0"/>
                    <a:pt x="379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2607642" y="4752697"/>
              <a:ext cx="334950" cy="306623"/>
            </a:xfrm>
            <a:custGeom>
              <a:avLst/>
              <a:gdLst/>
              <a:ahLst/>
              <a:cxnLst/>
              <a:rect l="l" t="t" r="r" b="b"/>
              <a:pathLst>
                <a:path w="7603" h="6960" extrusionOk="0">
                  <a:moveTo>
                    <a:pt x="3801" y="1"/>
                  </a:moveTo>
                  <a:cubicBezTo>
                    <a:pt x="2912" y="1"/>
                    <a:pt x="2023" y="348"/>
                    <a:pt x="1349" y="1043"/>
                  </a:cubicBezTo>
                  <a:cubicBezTo>
                    <a:pt x="0" y="2392"/>
                    <a:pt x="0" y="4599"/>
                    <a:pt x="1349" y="5948"/>
                  </a:cubicBezTo>
                  <a:cubicBezTo>
                    <a:pt x="2023" y="6622"/>
                    <a:pt x="2912" y="6960"/>
                    <a:pt x="3801" y="6960"/>
                  </a:cubicBezTo>
                  <a:cubicBezTo>
                    <a:pt x="4690" y="6960"/>
                    <a:pt x="5579" y="6622"/>
                    <a:pt x="6254" y="5948"/>
                  </a:cubicBezTo>
                  <a:cubicBezTo>
                    <a:pt x="7603" y="4599"/>
                    <a:pt x="7603" y="2392"/>
                    <a:pt x="6254" y="1043"/>
                  </a:cubicBezTo>
                  <a:cubicBezTo>
                    <a:pt x="5579" y="34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25"/>
            <p:cNvGrpSpPr/>
            <p:nvPr/>
          </p:nvGrpSpPr>
          <p:grpSpPr>
            <a:xfrm>
              <a:off x="2255186" y="4862963"/>
              <a:ext cx="97814" cy="86736"/>
              <a:chOff x="2255186" y="4862963"/>
              <a:chExt cx="97814" cy="86736"/>
            </a:xfrm>
          </p:grpSpPr>
          <p:sp>
            <p:nvSpPr>
              <p:cNvPr id="1109" name="Google Shape;1109;p25"/>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0" name="Google Shape;1110;p25"/>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1111" name="Google Shape;1111;p25"/>
            <p:cNvGrpSpPr/>
            <p:nvPr/>
          </p:nvGrpSpPr>
          <p:grpSpPr>
            <a:xfrm>
              <a:off x="1767461" y="4862963"/>
              <a:ext cx="122764" cy="86736"/>
              <a:chOff x="1779936" y="4862963"/>
              <a:chExt cx="122764" cy="86736"/>
            </a:xfrm>
          </p:grpSpPr>
          <p:grpSp>
            <p:nvGrpSpPr>
              <p:cNvPr id="1112" name="Google Shape;1112;p25"/>
              <p:cNvGrpSpPr/>
              <p:nvPr/>
            </p:nvGrpSpPr>
            <p:grpSpPr>
              <a:xfrm>
                <a:off x="1779936" y="4862963"/>
                <a:ext cx="97814" cy="86736"/>
                <a:chOff x="2255186" y="4862963"/>
                <a:chExt cx="97814" cy="86736"/>
              </a:xfrm>
            </p:grpSpPr>
            <p:sp>
              <p:nvSpPr>
                <p:cNvPr id="1113" name="Google Shape;1113;p25"/>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4" name="Google Shape;1114;p25"/>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cxnSp>
            <p:nvCxnSpPr>
              <p:cNvPr id="1115" name="Google Shape;1115;p25"/>
              <p:cNvCxnSpPr/>
              <p:nvPr/>
            </p:nvCxnSpPr>
            <p:spPr>
              <a:xfrm>
                <a:off x="19027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1116" name="Google Shape;1116;p25"/>
            <p:cNvGrpSpPr/>
            <p:nvPr/>
          </p:nvGrpSpPr>
          <p:grpSpPr>
            <a:xfrm rot="10800000">
              <a:off x="1308161" y="4862963"/>
              <a:ext cx="97814" cy="86736"/>
              <a:chOff x="2255186" y="4862963"/>
              <a:chExt cx="97814" cy="86736"/>
            </a:xfrm>
          </p:grpSpPr>
          <p:sp>
            <p:nvSpPr>
              <p:cNvPr id="1117" name="Google Shape;1117;p25"/>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8" name="Google Shape;1118;p25"/>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1119" name="Google Shape;1119;p25"/>
            <p:cNvGrpSpPr/>
            <p:nvPr/>
          </p:nvGrpSpPr>
          <p:grpSpPr>
            <a:xfrm>
              <a:off x="810563" y="4862963"/>
              <a:ext cx="145800" cy="84300"/>
              <a:chOff x="786588" y="4862963"/>
              <a:chExt cx="145800" cy="84300"/>
            </a:xfrm>
          </p:grpSpPr>
          <p:sp>
            <p:nvSpPr>
              <p:cNvPr id="1120" name="Google Shape;1120;p25"/>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5"/>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25"/>
            <p:cNvGrpSpPr/>
            <p:nvPr/>
          </p:nvGrpSpPr>
          <p:grpSpPr>
            <a:xfrm rot="10800000">
              <a:off x="2703113" y="4865400"/>
              <a:ext cx="145800" cy="84300"/>
              <a:chOff x="786588" y="4862963"/>
              <a:chExt cx="145800" cy="84300"/>
            </a:xfrm>
          </p:grpSpPr>
          <p:sp>
            <p:nvSpPr>
              <p:cNvPr id="1123" name="Google Shape;1123;p25"/>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5"/>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5" name="Google Shape;1125;p25"/>
          <p:cNvGrpSpPr/>
          <p:nvPr/>
        </p:nvGrpSpPr>
        <p:grpSpPr>
          <a:xfrm>
            <a:off x="6844854" y="4668587"/>
            <a:ext cx="1584035" cy="416703"/>
            <a:chOff x="6844854" y="4668587"/>
            <a:chExt cx="1584035" cy="416703"/>
          </a:xfrm>
        </p:grpSpPr>
        <p:sp>
          <p:nvSpPr>
            <p:cNvPr id="1126" name="Google Shape;1126;p25"/>
            <p:cNvSpPr/>
            <p:nvPr/>
          </p:nvSpPr>
          <p:spPr>
            <a:xfrm>
              <a:off x="6844854" y="4668587"/>
              <a:ext cx="1584035" cy="416703"/>
            </a:xfrm>
            <a:custGeom>
              <a:avLst/>
              <a:gdLst/>
              <a:ahLst/>
              <a:cxnLst/>
              <a:rect l="l" t="t" r="r" b="b"/>
              <a:pathLst>
                <a:path w="36052" h="9484" extrusionOk="0">
                  <a:moveTo>
                    <a:pt x="31310" y="1"/>
                  </a:moveTo>
                  <a:lnTo>
                    <a:pt x="4742" y="1"/>
                  </a:lnTo>
                  <a:cubicBezTo>
                    <a:pt x="2126" y="1"/>
                    <a:pt x="1" y="2126"/>
                    <a:pt x="1" y="4742"/>
                  </a:cubicBezTo>
                  <a:lnTo>
                    <a:pt x="1" y="4742"/>
                  </a:lnTo>
                  <a:cubicBezTo>
                    <a:pt x="1" y="7358"/>
                    <a:pt x="2126" y="9483"/>
                    <a:pt x="4742" y="9483"/>
                  </a:cubicBezTo>
                  <a:lnTo>
                    <a:pt x="31310" y="9483"/>
                  </a:lnTo>
                  <a:cubicBezTo>
                    <a:pt x="33926" y="9483"/>
                    <a:pt x="36052" y="7358"/>
                    <a:pt x="36052" y="4742"/>
                  </a:cubicBezTo>
                  <a:lnTo>
                    <a:pt x="36052" y="4742"/>
                  </a:lnTo>
                  <a:cubicBezTo>
                    <a:pt x="36052" y="2085"/>
                    <a:pt x="33926" y="1"/>
                    <a:pt x="3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25"/>
            <p:cNvGrpSpPr/>
            <p:nvPr/>
          </p:nvGrpSpPr>
          <p:grpSpPr>
            <a:xfrm>
              <a:off x="8054048" y="4823050"/>
              <a:ext cx="138315" cy="107779"/>
              <a:chOff x="1900456" y="4780923"/>
              <a:chExt cx="138315" cy="107779"/>
            </a:xfrm>
          </p:grpSpPr>
          <p:sp>
            <p:nvSpPr>
              <p:cNvPr id="1128" name="Google Shape;1128;p25"/>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25"/>
              <p:cNvGrpSpPr/>
              <p:nvPr/>
            </p:nvGrpSpPr>
            <p:grpSpPr>
              <a:xfrm>
                <a:off x="1900456" y="4825827"/>
                <a:ext cx="138315" cy="62875"/>
                <a:chOff x="1900456" y="4825827"/>
                <a:chExt cx="138315" cy="62875"/>
              </a:xfrm>
            </p:grpSpPr>
            <p:sp>
              <p:nvSpPr>
                <p:cNvPr id="1130" name="Google Shape;1130;p25"/>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5"/>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2" name="Google Shape;1132;p25"/>
            <p:cNvSpPr txBox="1"/>
            <p:nvPr/>
          </p:nvSpPr>
          <p:spPr>
            <a:xfrm>
              <a:off x="7039945" y="4766989"/>
              <a:ext cx="876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accent3"/>
                  </a:solidFill>
                  <a:latin typeface="Mulish Medium"/>
                  <a:ea typeface="Mulish Medium"/>
                  <a:cs typeface="Mulish Medium"/>
                  <a:sym typeface="Mulish Medium"/>
                </a:rPr>
                <a:t>Download:</a:t>
              </a:r>
              <a:endParaRPr sz="1000">
                <a:solidFill>
                  <a:schemeClr val="accent3"/>
                </a:solidFill>
                <a:latin typeface="Mulish Medium"/>
                <a:ea typeface="Mulish Medium"/>
                <a:cs typeface="Mulish Medium"/>
                <a:sym typeface="Mulish Medium"/>
              </a:endParaRPr>
            </a:p>
          </p:txBody>
        </p:sp>
      </p:grpSp>
      <p:pic>
        <p:nvPicPr>
          <p:cNvPr id="2" name="Picture 1">
            <a:extLst>
              <a:ext uri="{FF2B5EF4-FFF2-40B4-BE49-F238E27FC236}">
                <a16:creationId xmlns:a16="http://schemas.microsoft.com/office/drawing/2014/main" id="{253F3758-DC0C-4845-2D18-3CC7A21CC355}"/>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1"/>
        </a:solidFill>
        <a:effectLst/>
      </p:bgPr>
    </p:bg>
    <p:spTree>
      <p:nvGrpSpPr>
        <p:cNvPr id="1" name="Shape 1133"/>
        <p:cNvGrpSpPr/>
        <p:nvPr/>
      </p:nvGrpSpPr>
      <p:grpSpPr>
        <a:xfrm>
          <a:off x="0" y="0"/>
          <a:ext cx="0" cy="0"/>
          <a:chOff x="0" y="0"/>
          <a:chExt cx="0" cy="0"/>
        </a:xfrm>
      </p:grpSpPr>
      <p:sp>
        <p:nvSpPr>
          <p:cNvPr id="1134" name="Google Shape;1134;p26"/>
          <p:cNvSpPr/>
          <p:nvPr/>
        </p:nvSpPr>
        <p:spPr>
          <a:xfrm>
            <a:off x="0" y="4609488"/>
            <a:ext cx="9144000" cy="534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0" y="0"/>
            <a:ext cx="9144000" cy="534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4180625" y="74650"/>
            <a:ext cx="600600" cy="468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26"/>
          <p:cNvGrpSpPr/>
          <p:nvPr/>
        </p:nvGrpSpPr>
        <p:grpSpPr>
          <a:xfrm>
            <a:off x="4380308" y="177933"/>
            <a:ext cx="201427" cy="210169"/>
            <a:chOff x="5143693" y="188357"/>
            <a:chExt cx="153843" cy="160520"/>
          </a:xfrm>
        </p:grpSpPr>
        <p:sp>
          <p:nvSpPr>
            <p:cNvPr id="1138" name="Google Shape;1138;p26"/>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26"/>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26"/>
          <p:cNvGrpSpPr/>
          <p:nvPr/>
        </p:nvGrpSpPr>
        <p:grpSpPr>
          <a:xfrm>
            <a:off x="3643773" y="202655"/>
            <a:ext cx="236409" cy="169294"/>
            <a:chOff x="3740546" y="215105"/>
            <a:chExt cx="180561" cy="129301"/>
          </a:xfrm>
        </p:grpSpPr>
        <p:sp>
          <p:nvSpPr>
            <p:cNvPr id="1142" name="Google Shape;1142;p26"/>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26"/>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26"/>
          <p:cNvGrpSpPr/>
          <p:nvPr/>
        </p:nvGrpSpPr>
        <p:grpSpPr>
          <a:xfrm>
            <a:off x="8192365" y="205607"/>
            <a:ext cx="236420" cy="186272"/>
            <a:chOff x="8118277" y="187250"/>
            <a:chExt cx="268293" cy="211384"/>
          </a:xfrm>
        </p:grpSpPr>
        <p:sp>
          <p:nvSpPr>
            <p:cNvPr id="1148" name="Google Shape;1148;p26"/>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26"/>
          <p:cNvGrpSpPr/>
          <p:nvPr/>
        </p:nvGrpSpPr>
        <p:grpSpPr>
          <a:xfrm>
            <a:off x="715106" y="172001"/>
            <a:ext cx="230574" cy="230597"/>
            <a:chOff x="1869495" y="230908"/>
            <a:chExt cx="117892" cy="117892"/>
          </a:xfrm>
        </p:grpSpPr>
        <p:sp>
          <p:nvSpPr>
            <p:cNvPr id="1152" name="Google Shape;1152;p26"/>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26"/>
          <p:cNvGrpSpPr/>
          <p:nvPr/>
        </p:nvGrpSpPr>
        <p:grpSpPr>
          <a:xfrm>
            <a:off x="715090" y="4722881"/>
            <a:ext cx="2227501" cy="308121"/>
            <a:chOff x="715090" y="4752256"/>
            <a:chExt cx="2227501" cy="308121"/>
          </a:xfrm>
        </p:grpSpPr>
        <p:sp>
          <p:nvSpPr>
            <p:cNvPr id="1155" name="Google Shape;1155;p26"/>
            <p:cNvSpPr/>
            <p:nvPr/>
          </p:nvSpPr>
          <p:spPr>
            <a:xfrm>
              <a:off x="1181455" y="4752785"/>
              <a:ext cx="347594" cy="306270"/>
            </a:xfrm>
            <a:custGeom>
              <a:avLst/>
              <a:gdLst/>
              <a:ahLst/>
              <a:cxnLst/>
              <a:rect l="l" t="t" r="r" b="b"/>
              <a:pathLst>
                <a:path w="7890" h="6952" extrusionOk="0">
                  <a:moveTo>
                    <a:pt x="3930" y="1"/>
                  </a:moveTo>
                  <a:cubicBezTo>
                    <a:pt x="3490" y="1"/>
                    <a:pt x="3045" y="85"/>
                    <a:pt x="2617" y="265"/>
                  </a:cubicBezTo>
                  <a:cubicBezTo>
                    <a:pt x="859" y="1000"/>
                    <a:pt x="1" y="3044"/>
                    <a:pt x="737" y="4801"/>
                  </a:cubicBezTo>
                  <a:cubicBezTo>
                    <a:pt x="1290" y="6154"/>
                    <a:pt x="2582" y="6951"/>
                    <a:pt x="3936" y="6951"/>
                  </a:cubicBezTo>
                  <a:cubicBezTo>
                    <a:pt x="4384" y="6951"/>
                    <a:pt x="4837" y="6864"/>
                    <a:pt x="5274" y="6682"/>
                  </a:cubicBezTo>
                  <a:cubicBezTo>
                    <a:pt x="7031" y="5946"/>
                    <a:pt x="7890" y="3943"/>
                    <a:pt x="7154" y="2145"/>
                  </a:cubicBezTo>
                  <a:cubicBezTo>
                    <a:pt x="6597" y="815"/>
                    <a:pt x="5293" y="1"/>
                    <a:pt x="393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2128634" y="4752785"/>
              <a:ext cx="347594" cy="306006"/>
            </a:xfrm>
            <a:custGeom>
              <a:avLst/>
              <a:gdLst/>
              <a:ahLst/>
              <a:cxnLst/>
              <a:rect l="l" t="t" r="r" b="b"/>
              <a:pathLst>
                <a:path w="7890" h="6946" extrusionOk="0">
                  <a:moveTo>
                    <a:pt x="3947" y="1"/>
                  </a:moveTo>
                  <a:cubicBezTo>
                    <a:pt x="3505" y="1"/>
                    <a:pt x="3055" y="85"/>
                    <a:pt x="2617" y="265"/>
                  </a:cubicBezTo>
                  <a:cubicBezTo>
                    <a:pt x="859" y="1000"/>
                    <a:pt x="1" y="3044"/>
                    <a:pt x="736" y="4801"/>
                  </a:cubicBezTo>
                  <a:cubicBezTo>
                    <a:pt x="1293" y="6131"/>
                    <a:pt x="2597" y="6946"/>
                    <a:pt x="3960" y="6946"/>
                  </a:cubicBezTo>
                  <a:cubicBezTo>
                    <a:pt x="4400" y="6946"/>
                    <a:pt x="4845" y="6861"/>
                    <a:pt x="5273" y="6682"/>
                  </a:cubicBezTo>
                  <a:cubicBezTo>
                    <a:pt x="7072" y="5946"/>
                    <a:pt x="7889" y="3902"/>
                    <a:pt x="7154" y="2145"/>
                  </a:cubicBezTo>
                  <a:cubicBezTo>
                    <a:pt x="6597" y="815"/>
                    <a:pt x="5316" y="1"/>
                    <a:pt x="3947"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rgbClr val="1A1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715090" y="4754723"/>
              <a:ext cx="336756" cy="305654"/>
            </a:xfrm>
            <a:custGeom>
              <a:avLst/>
              <a:gdLst/>
              <a:ahLst/>
              <a:cxnLst/>
              <a:rect l="l" t="t" r="r" b="b"/>
              <a:pathLst>
                <a:path w="7644" h="6938" extrusionOk="0">
                  <a:moveTo>
                    <a:pt x="3796" y="0"/>
                  </a:moveTo>
                  <a:cubicBezTo>
                    <a:pt x="2218" y="0"/>
                    <a:pt x="793" y="1069"/>
                    <a:pt x="409" y="2673"/>
                  </a:cubicBezTo>
                  <a:cubicBezTo>
                    <a:pt x="0" y="4512"/>
                    <a:pt x="1145" y="6392"/>
                    <a:pt x="2984" y="6842"/>
                  </a:cubicBezTo>
                  <a:cubicBezTo>
                    <a:pt x="3254" y="6907"/>
                    <a:pt x="3525" y="6938"/>
                    <a:pt x="3791" y="6938"/>
                  </a:cubicBezTo>
                  <a:cubicBezTo>
                    <a:pt x="5375" y="6938"/>
                    <a:pt x="6809" y="5842"/>
                    <a:pt x="7194" y="4267"/>
                  </a:cubicBezTo>
                  <a:cubicBezTo>
                    <a:pt x="7644" y="2387"/>
                    <a:pt x="6459" y="507"/>
                    <a:pt x="4619" y="98"/>
                  </a:cubicBezTo>
                  <a:cubicBezTo>
                    <a:pt x="4343" y="32"/>
                    <a:pt x="4067" y="0"/>
                    <a:pt x="379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2607642" y="4752697"/>
              <a:ext cx="334950" cy="306623"/>
            </a:xfrm>
            <a:custGeom>
              <a:avLst/>
              <a:gdLst/>
              <a:ahLst/>
              <a:cxnLst/>
              <a:rect l="l" t="t" r="r" b="b"/>
              <a:pathLst>
                <a:path w="7603" h="6960" extrusionOk="0">
                  <a:moveTo>
                    <a:pt x="3801" y="1"/>
                  </a:moveTo>
                  <a:cubicBezTo>
                    <a:pt x="2912" y="1"/>
                    <a:pt x="2023" y="348"/>
                    <a:pt x="1349" y="1043"/>
                  </a:cubicBezTo>
                  <a:cubicBezTo>
                    <a:pt x="0" y="2392"/>
                    <a:pt x="0" y="4599"/>
                    <a:pt x="1349" y="5948"/>
                  </a:cubicBezTo>
                  <a:cubicBezTo>
                    <a:pt x="2023" y="6622"/>
                    <a:pt x="2912" y="6960"/>
                    <a:pt x="3801" y="6960"/>
                  </a:cubicBezTo>
                  <a:cubicBezTo>
                    <a:pt x="4690" y="6960"/>
                    <a:pt x="5579" y="6622"/>
                    <a:pt x="6254" y="5948"/>
                  </a:cubicBezTo>
                  <a:cubicBezTo>
                    <a:pt x="7603" y="4599"/>
                    <a:pt x="7603" y="2392"/>
                    <a:pt x="6254" y="1043"/>
                  </a:cubicBezTo>
                  <a:cubicBezTo>
                    <a:pt x="5579" y="34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26"/>
            <p:cNvGrpSpPr/>
            <p:nvPr/>
          </p:nvGrpSpPr>
          <p:grpSpPr>
            <a:xfrm>
              <a:off x="2255186" y="4862963"/>
              <a:ext cx="97814" cy="86736"/>
              <a:chOff x="2255186" y="4862963"/>
              <a:chExt cx="97814" cy="86736"/>
            </a:xfrm>
          </p:grpSpPr>
          <p:sp>
            <p:nvSpPr>
              <p:cNvPr id="1162" name="Google Shape;1162;p26"/>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3" name="Google Shape;1163;p26"/>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1164" name="Google Shape;1164;p26"/>
            <p:cNvGrpSpPr/>
            <p:nvPr/>
          </p:nvGrpSpPr>
          <p:grpSpPr>
            <a:xfrm>
              <a:off x="1767461" y="4862963"/>
              <a:ext cx="122764" cy="86736"/>
              <a:chOff x="1779936" y="4862963"/>
              <a:chExt cx="122764" cy="86736"/>
            </a:xfrm>
          </p:grpSpPr>
          <p:grpSp>
            <p:nvGrpSpPr>
              <p:cNvPr id="1165" name="Google Shape;1165;p26"/>
              <p:cNvGrpSpPr/>
              <p:nvPr/>
            </p:nvGrpSpPr>
            <p:grpSpPr>
              <a:xfrm>
                <a:off x="1779936" y="4862963"/>
                <a:ext cx="97814" cy="86736"/>
                <a:chOff x="2255186" y="4862963"/>
                <a:chExt cx="97814" cy="86736"/>
              </a:xfrm>
            </p:grpSpPr>
            <p:sp>
              <p:nvSpPr>
                <p:cNvPr id="1166" name="Google Shape;1166;p26"/>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 name="Google Shape;1167;p26"/>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cxnSp>
            <p:nvCxnSpPr>
              <p:cNvPr id="1168" name="Google Shape;1168;p26"/>
              <p:cNvCxnSpPr/>
              <p:nvPr/>
            </p:nvCxnSpPr>
            <p:spPr>
              <a:xfrm>
                <a:off x="19027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1169" name="Google Shape;1169;p26"/>
            <p:cNvGrpSpPr/>
            <p:nvPr/>
          </p:nvGrpSpPr>
          <p:grpSpPr>
            <a:xfrm rot="10800000">
              <a:off x="1308161" y="4862963"/>
              <a:ext cx="97814" cy="86736"/>
              <a:chOff x="2255186" y="4862963"/>
              <a:chExt cx="97814" cy="86736"/>
            </a:xfrm>
          </p:grpSpPr>
          <p:sp>
            <p:nvSpPr>
              <p:cNvPr id="1170" name="Google Shape;1170;p26"/>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1" name="Google Shape;1171;p26"/>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1172" name="Google Shape;1172;p26"/>
            <p:cNvGrpSpPr/>
            <p:nvPr/>
          </p:nvGrpSpPr>
          <p:grpSpPr>
            <a:xfrm>
              <a:off x="810563" y="4862963"/>
              <a:ext cx="145800" cy="84300"/>
              <a:chOff x="786588" y="4862963"/>
              <a:chExt cx="145800" cy="84300"/>
            </a:xfrm>
          </p:grpSpPr>
          <p:sp>
            <p:nvSpPr>
              <p:cNvPr id="1173" name="Google Shape;1173;p26"/>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6"/>
            <p:cNvGrpSpPr/>
            <p:nvPr/>
          </p:nvGrpSpPr>
          <p:grpSpPr>
            <a:xfrm rot="10800000">
              <a:off x="2703113" y="4865400"/>
              <a:ext cx="145800" cy="84300"/>
              <a:chOff x="786588" y="4862963"/>
              <a:chExt cx="145800" cy="84300"/>
            </a:xfrm>
          </p:grpSpPr>
          <p:sp>
            <p:nvSpPr>
              <p:cNvPr id="1176" name="Google Shape;1176;p26"/>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8" name="Google Shape;1178;p26"/>
          <p:cNvGrpSpPr/>
          <p:nvPr/>
        </p:nvGrpSpPr>
        <p:grpSpPr>
          <a:xfrm>
            <a:off x="6844854" y="4668587"/>
            <a:ext cx="1584035" cy="416703"/>
            <a:chOff x="6844854" y="4668587"/>
            <a:chExt cx="1584035" cy="416703"/>
          </a:xfrm>
        </p:grpSpPr>
        <p:sp>
          <p:nvSpPr>
            <p:cNvPr id="1179" name="Google Shape;1179;p26"/>
            <p:cNvSpPr/>
            <p:nvPr/>
          </p:nvSpPr>
          <p:spPr>
            <a:xfrm>
              <a:off x="6844854" y="4668587"/>
              <a:ext cx="1584035" cy="416703"/>
            </a:xfrm>
            <a:custGeom>
              <a:avLst/>
              <a:gdLst/>
              <a:ahLst/>
              <a:cxnLst/>
              <a:rect l="l" t="t" r="r" b="b"/>
              <a:pathLst>
                <a:path w="36052" h="9484" extrusionOk="0">
                  <a:moveTo>
                    <a:pt x="31310" y="1"/>
                  </a:moveTo>
                  <a:lnTo>
                    <a:pt x="4742" y="1"/>
                  </a:lnTo>
                  <a:cubicBezTo>
                    <a:pt x="2126" y="1"/>
                    <a:pt x="1" y="2126"/>
                    <a:pt x="1" y="4742"/>
                  </a:cubicBezTo>
                  <a:lnTo>
                    <a:pt x="1" y="4742"/>
                  </a:lnTo>
                  <a:cubicBezTo>
                    <a:pt x="1" y="7358"/>
                    <a:pt x="2126" y="9483"/>
                    <a:pt x="4742" y="9483"/>
                  </a:cubicBezTo>
                  <a:lnTo>
                    <a:pt x="31310" y="9483"/>
                  </a:lnTo>
                  <a:cubicBezTo>
                    <a:pt x="33926" y="9483"/>
                    <a:pt x="36052" y="7358"/>
                    <a:pt x="36052" y="4742"/>
                  </a:cubicBezTo>
                  <a:lnTo>
                    <a:pt x="36052" y="4742"/>
                  </a:lnTo>
                  <a:cubicBezTo>
                    <a:pt x="36052" y="2085"/>
                    <a:pt x="33926" y="1"/>
                    <a:pt x="3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26"/>
            <p:cNvGrpSpPr/>
            <p:nvPr/>
          </p:nvGrpSpPr>
          <p:grpSpPr>
            <a:xfrm>
              <a:off x="8054048" y="4823050"/>
              <a:ext cx="138315" cy="107779"/>
              <a:chOff x="1900456" y="4780923"/>
              <a:chExt cx="138315" cy="107779"/>
            </a:xfrm>
          </p:grpSpPr>
          <p:sp>
            <p:nvSpPr>
              <p:cNvPr id="1181" name="Google Shape;1181;p26"/>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6"/>
              <p:cNvGrpSpPr/>
              <p:nvPr/>
            </p:nvGrpSpPr>
            <p:grpSpPr>
              <a:xfrm>
                <a:off x="1900456" y="4825827"/>
                <a:ext cx="138315" cy="62875"/>
                <a:chOff x="1900456" y="4825827"/>
                <a:chExt cx="138315" cy="62875"/>
              </a:xfrm>
            </p:grpSpPr>
            <p:sp>
              <p:nvSpPr>
                <p:cNvPr id="1183" name="Google Shape;1183;p26"/>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5" name="Google Shape;1185;p26"/>
            <p:cNvSpPr txBox="1"/>
            <p:nvPr/>
          </p:nvSpPr>
          <p:spPr>
            <a:xfrm>
              <a:off x="7039945" y="4766989"/>
              <a:ext cx="876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Mulish Medium"/>
                  <a:ea typeface="Mulish Medium"/>
                  <a:cs typeface="Mulish Medium"/>
                  <a:sym typeface="Mulish Medium"/>
                </a:rPr>
                <a:t>Download:</a:t>
              </a:r>
              <a:endParaRPr sz="1000">
                <a:solidFill>
                  <a:schemeClr val="dk2"/>
                </a:solidFill>
                <a:latin typeface="Mulish Medium"/>
                <a:ea typeface="Mulish Medium"/>
                <a:cs typeface="Mulish Medium"/>
                <a:sym typeface="Mulish Medium"/>
              </a:endParaRPr>
            </a:p>
          </p:txBody>
        </p:sp>
      </p:grpSp>
      <p:pic>
        <p:nvPicPr>
          <p:cNvPr id="2" name="Picture 1">
            <a:extLst>
              <a:ext uri="{FF2B5EF4-FFF2-40B4-BE49-F238E27FC236}">
                <a16:creationId xmlns:a16="http://schemas.microsoft.com/office/drawing/2014/main" id="{A4481921-4CE3-34EE-BD12-B4A23350B929}"/>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
          <p:cNvSpPr/>
          <p:nvPr/>
        </p:nvSpPr>
        <p:spPr>
          <a:xfrm>
            <a:off x="715100" y="1021025"/>
            <a:ext cx="1855500" cy="29235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0" y="0"/>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txBox="1">
            <a:spLocks noGrp="1"/>
          </p:cNvSpPr>
          <p:nvPr>
            <p:ph type="title"/>
          </p:nvPr>
        </p:nvSpPr>
        <p:spPr>
          <a:xfrm>
            <a:off x="3267600" y="2614225"/>
            <a:ext cx="4676400" cy="7605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title" idx="2" hasCustomPrompt="1"/>
          </p:nvPr>
        </p:nvSpPr>
        <p:spPr>
          <a:xfrm>
            <a:off x="6579750" y="1711075"/>
            <a:ext cx="1095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 name="Google Shape;37;p3"/>
          <p:cNvSpPr txBox="1">
            <a:spLocks noGrp="1"/>
          </p:cNvSpPr>
          <p:nvPr>
            <p:ph type="subTitle" idx="1"/>
          </p:nvPr>
        </p:nvSpPr>
        <p:spPr>
          <a:xfrm>
            <a:off x="3267600" y="3519250"/>
            <a:ext cx="46764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800"/>
              <a:buFont typeface="Mulish SemiBold"/>
              <a:buNone/>
              <a:defRPr sz="1600">
                <a:solidFill>
                  <a:schemeClr val="dk1"/>
                </a:solidFill>
                <a:latin typeface="Mulish Medium"/>
                <a:ea typeface="Mulish Medium"/>
                <a:cs typeface="Mulish Medium"/>
                <a:sym typeface="Mulish Medium"/>
              </a:defRPr>
            </a:lvl1pPr>
            <a:lvl2pPr lvl="1" algn="ctr" rtl="0">
              <a:lnSpc>
                <a:spcPct val="100000"/>
              </a:lnSpc>
              <a:spcBef>
                <a:spcPts val="0"/>
              </a:spcBef>
              <a:spcAft>
                <a:spcPts val="0"/>
              </a:spcAft>
              <a:buClr>
                <a:schemeClr val="dk1"/>
              </a:buClr>
              <a:buSzPts val="1800"/>
              <a:buFont typeface="Mulish SemiBold"/>
              <a:buNone/>
              <a:defRPr sz="1800">
                <a:solidFill>
                  <a:schemeClr val="dk1"/>
                </a:solidFill>
                <a:latin typeface="Mulish SemiBold"/>
                <a:ea typeface="Mulish SemiBold"/>
                <a:cs typeface="Mulish SemiBold"/>
                <a:sym typeface="Mulish SemiBold"/>
              </a:defRPr>
            </a:lvl2pPr>
            <a:lvl3pPr lvl="2" algn="ctr" rtl="0">
              <a:lnSpc>
                <a:spcPct val="100000"/>
              </a:lnSpc>
              <a:spcBef>
                <a:spcPts val="0"/>
              </a:spcBef>
              <a:spcAft>
                <a:spcPts val="0"/>
              </a:spcAft>
              <a:buClr>
                <a:schemeClr val="dk1"/>
              </a:buClr>
              <a:buSzPts val="1800"/>
              <a:buFont typeface="Mulish SemiBold"/>
              <a:buNone/>
              <a:defRPr sz="1800">
                <a:solidFill>
                  <a:schemeClr val="dk1"/>
                </a:solidFill>
                <a:latin typeface="Mulish SemiBold"/>
                <a:ea typeface="Mulish SemiBold"/>
                <a:cs typeface="Mulish SemiBold"/>
                <a:sym typeface="Mulish SemiBold"/>
              </a:defRPr>
            </a:lvl3pPr>
            <a:lvl4pPr lvl="3" algn="ctr" rtl="0">
              <a:lnSpc>
                <a:spcPct val="100000"/>
              </a:lnSpc>
              <a:spcBef>
                <a:spcPts val="0"/>
              </a:spcBef>
              <a:spcAft>
                <a:spcPts val="0"/>
              </a:spcAft>
              <a:buClr>
                <a:schemeClr val="dk1"/>
              </a:buClr>
              <a:buSzPts val="1800"/>
              <a:buFont typeface="Mulish SemiBold"/>
              <a:buNone/>
              <a:defRPr sz="1800">
                <a:solidFill>
                  <a:schemeClr val="dk1"/>
                </a:solidFill>
                <a:latin typeface="Mulish SemiBold"/>
                <a:ea typeface="Mulish SemiBold"/>
                <a:cs typeface="Mulish SemiBold"/>
                <a:sym typeface="Mulish SemiBold"/>
              </a:defRPr>
            </a:lvl4pPr>
            <a:lvl5pPr lvl="4" algn="ctr" rtl="0">
              <a:lnSpc>
                <a:spcPct val="100000"/>
              </a:lnSpc>
              <a:spcBef>
                <a:spcPts val="0"/>
              </a:spcBef>
              <a:spcAft>
                <a:spcPts val="0"/>
              </a:spcAft>
              <a:buClr>
                <a:schemeClr val="dk1"/>
              </a:buClr>
              <a:buSzPts val="1800"/>
              <a:buFont typeface="Mulish SemiBold"/>
              <a:buNone/>
              <a:defRPr sz="1800">
                <a:solidFill>
                  <a:schemeClr val="dk1"/>
                </a:solidFill>
                <a:latin typeface="Mulish SemiBold"/>
                <a:ea typeface="Mulish SemiBold"/>
                <a:cs typeface="Mulish SemiBold"/>
                <a:sym typeface="Mulish SemiBold"/>
              </a:defRPr>
            </a:lvl5pPr>
            <a:lvl6pPr lvl="5" algn="ctr" rtl="0">
              <a:lnSpc>
                <a:spcPct val="100000"/>
              </a:lnSpc>
              <a:spcBef>
                <a:spcPts val="0"/>
              </a:spcBef>
              <a:spcAft>
                <a:spcPts val="0"/>
              </a:spcAft>
              <a:buClr>
                <a:schemeClr val="dk1"/>
              </a:buClr>
              <a:buSzPts val="1800"/>
              <a:buFont typeface="Mulish SemiBold"/>
              <a:buNone/>
              <a:defRPr sz="1800">
                <a:solidFill>
                  <a:schemeClr val="dk1"/>
                </a:solidFill>
                <a:latin typeface="Mulish SemiBold"/>
                <a:ea typeface="Mulish SemiBold"/>
                <a:cs typeface="Mulish SemiBold"/>
                <a:sym typeface="Mulish SemiBold"/>
              </a:defRPr>
            </a:lvl6pPr>
            <a:lvl7pPr lvl="6" algn="ctr" rtl="0">
              <a:lnSpc>
                <a:spcPct val="100000"/>
              </a:lnSpc>
              <a:spcBef>
                <a:spcPts val="0"/>
              </a:spcBef>
              <a:spcAft>
                <a:spcPts val="0"/>
              </a:spcAft>
              <a:buClr>
                <a:schemeClr val="dk1"/>
              </a:buClr>
              <a:buSzPts val="1800"/>
              <a:buFont typeface="Mulish SemiBold"/>
              <a:buNone/>
              <a:defRPr sz="1800">
                <a:solidFill>
                  <a:schemeClr val="dk1"/>
                </a:solidFill>
                <a:latin typeface="Mulish SemiBold"/>
                <a:ea typeface="Mulish SemiBold"/>
                <a:cs typeface="Mulish SemiBold"/>
                <a:sym typeface="Mulish SemiBold"/>
              </a:defRPr>
            </a:lvl7pPr>
            <a:lvl8pPr lvl="7" algn="ctr" rtl="0">
              <a:lnSpc>
                <a:spcPct val="100000"/>
              </a:lnSpc>
              <a:spcBef>
                <a:spcPts val="0"/>
              </a:spcBef>
              <a:spcAft>
                <a:spcPts val="0"/>
              </a:spcAft>
              <a:buClr>
                <a:schemeClr val="dk1"/>
              </a:buClr>
              <a:buSzPts val="1800"/>
              <a:buFont typeface="Mulish SemiBold"/>
              <a:buNone/>
              <a:defRPr sz="1800">
                <a:solidFill>
                  <a:schemeClr val="dk1"/>
                </a:solidFill>
                <a:latin typeface="Mulish SemiBold"/>
                <a:ea typeface="Mulish SemiBold"/>
                <a:cs typeface="Mulish SemiBold"/>
                <a:sym typeface="Mulish SemiBold"/>
              </a:defRPr>
            </a:lvl8pPr>
            <a:lvl9pPr lvl="8" algn="ctr" rtl="0">
              <a:lnSpc>
                <a:spcPct val="100000"/>
              </a:lnSpc>
              <a:spcBef>
                <a:spcPts val="0"/>
              </a:spcBef>
              <a:spcAft>
                <a:spcPts val="0"/>
              </a:spcAft>
              <a:buClr>
                <a:schemeClr val="dk1"/>
              </a:buClr>
              <a:buSzPts val="1800"/>
              <a:buFont typeface="Mulish SemiBold"/>
              <a:buNone/>
              <a:defRPr sz="1800">
                <a:solidFill>
                  <a:schemeClr val="dk1"/>
                </a:solidFill>
                <a:latin typeface="Mulish SemiBold"/>
                <a:ea typeface="Mulish SemiBold"/>
                <a:cs typeface="Mulish SemiBold"/>
                <a:sym typeface="Mulish SemiBold"/>
              </a:defRPr>
            </a:lvl9pPr>
          </a:lstStyle>
          <a:p>
            <a:endParaRPr/>
          </a:p>
        </p:txBody>
      </p:sp>
      <p:sp>
        <p:nvSpPr>
          <p:cNvPr id="38" name="Google Shape;38;p3"/>
          <p:cNvSpPr/>
          <p:nvPr/>
        </p:nvSpPr>
        <p:spPr>
          <a:xfrm>
            <a:off x="4180625" y="74650"/>
            <a:ext cx="600600" cy="468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4380308" y="177933"/>
            <a:ext cx="201427" cy="210169"/>
            <a:chOff x="5143693" y="188357"/>
            <a:chExt cx="153843" cy="160520"/>
          </a:xfrm>
        </p:grpSpPr>
        <p:sp>
          <p:nvSpPr>
            <p:cNvPr id="40" name="Google Shape;40;p3"/>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3"/>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3"/>
          <p:cNvGrpSpPr/>
          <p:nvPr/>
        </p:nvGrpSpPr>
        <p:grpSpPr>
          <a:xfrm>
            <a:off x="3643773" y="202655"/>
            <a:ext cx="236409" cy="169294"/>
            <a:chOff x="3740546" y="215105"/>
            <a:chExt cx="180561" cy="129301"/>
          </a:xfrm>
        </p:grpSpPr>
        <p:sp>
          <p:nvSpPr>
            <p:cNvPr id="44" name="Google Shape;44;p3"/>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3"/>
          <p:cNvGrpSpPr/>
          <p:nvPr/>
        </p:nvGrpSpPr>
        <p:grpSpPr>
          <a:xfrm>
            <a:off x="8192365" y="205607"/>
            <a:ext cx="236420" cy="186272"/>
            <a:chOff x="8118277" y="187250"/>
            <a:chExt cx="268293" cy="211384"/>
          </a:xfrm>
        </p:grpSpPr>
        <p:sp>
          <p:nvSpPr>
            <p:cNvPr id="50" name="Google Shape;50;p3"/>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715106" y="172001"/>
            <a:ext cx="230574" cy="230597"/>
            <a:chOff x="1869495" y="230908"/>
            <a:chExt cx="117892" cy="117892"/>
          </a:xfrm>
        </p:grpSpPr>
        <p:sp>
          <p:nvSpPr>
            <p:cNvPr id="54" name="Google Shape;54;p3"/>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p:nvPr/>
        </p:nvSpPr>
        <p:spPr>
          <a:xfrm flipH="1">
            <a:off x="-4412309" y="1560750"/>
            <a:ext cx="14354959" cy="4045561"/>
          </a:xfrm>
          <a:custGeom>
            <a:avLst/>
            <a:gdLst/>
            <a:ahLst/>
            <a:cxnLst/>
            <a:rect l="l" t="t" r="r" b="b"/>
            <a:pathLst>
              <a:path w="151280" h="56607" extrusionOk="0">
                <a:moveTo>
                  <a:pt x="127271" y="1"/>
                </a:moveTo>
                <a:cubicBezTo>
                  <a:pt x="125127" y="1"/>
                  <a:pt x="122955" y="198"/>
                  <a:pt x="120762" y="618"/>
                </a:cubicBezTo>
                <a:cubicBezTo>
                  <a:pt x="104136" y="3840"/>
                  <a:pt x="93528" y="18825"/>
                  <a:pt x="79424" y="26788"/>
                </a:cubicBezTo>
                <a:cubicBezTo>
                  <a:pt x="76161" y="28632"/>
                  <a:pt x="71835" y="29257"/>
                  <a:pt x="67398" y="29257"/>
                </a:cubicBezTo>
                <a:cubicBezTo>
                  <a:pt x="62617" y="29257"/>
                  <a:pt x="57708" y="28531"/>
                  <a:pt x="53861" y="27822"/>
                </a:cubicBezTo>
                <a:cubicBezTo>
                  <a:pt x="48212" y="26760"/>
                  <a:pt x="42866" y="25261"/>
                  <a:pt x="37285" y="25261"/>
                </a:cubicBezTo>
                <a:cubicBezTo>
                  <a:pt x="35358" y="25261"/>
                  <a:pt x="33403" y="25440"/>
                  <a:pt x="31399" y="25877"/>
                </a:cubicBezTo>
                <a:cubicBezTo>
                  <a:pt x="20912" y="28187"/>
                  <a:pt x="12797" y="35117"/>
                  <a:pt x="6900" y="43658"/>
                </a:cubicBezTo>
                <a:cubicBezTo>
                  <a:pt x="4134" y="47731"/>
                  <a:pt x="1824" y="52138"/>
                  <a:pt x="0" y="56606"/>
                </a:cubicBezTo>
                <a:lnTo>
                  <a:pt x="151279" y="56606"/>
                </a:lnTo>
                <a:lnTo>
                  <a:pt x="151279" y="7730"/>
                </a:lnTo>
                <a:cubicBezTo>
                  <a:pt x="143964" y="3137"/>
                  <a:pt x="135831" y="1"/>
                  <a:pt x="127271" y="1"/>
                </a:cubicBezTo>
                <a:close/>
              </a:path>
            </a:pathLst>
          </a:custGeom>
          <a:gradFill>
            <a:gsLst>
              <a:gs pos="0">
                <a:srgbClr val="3B356D"/>
              </a:gs>
              <a:gs pos="100000">
                <a:srgbClr val="0C0B1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B512AC8-11F1-E1A8-5D74-82C6826E67AD}"/>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0"/>
        <p:cNvGrpSpPr/>
        <p:nvPr/>
      </p:nvGrpSpPr>
      <p:grpSpPr>
        <a:xfrm>
          <a:off x="0" y="0"/>
          <a:ext cx="0" cy="0"/>
          <a:chOff x="0" y="0"/>
          <a:chExt cx="0" cy="0"/>
        </a:xfrm>
      </p:grpSpPr>
      <p:sp>
        <p:nvSpPr>
          <p:cNvPr id="171" name="Google Shape;171;p6"/>
          <p:cNvSpPr txBox="1">
            <a:spLocks noGrp="1"/>
          </p:cNvSpPr>
          <p:nvPr>
            <p:ph type="title"/>
          </p:nvPr>
        </p:nvSpPr>
        <p:spPr>
          <a:xfrm>
            <a:off x="1291650" y="535000"/>
            <a:ext cx="6560700" cy="1034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6"/>
          <p:cNvSpPr/>
          <p:nvPr/>
        </p:nvSpPr>
        <p:spPr>
          <a:xfrm>
            <a:off x="0" y="4609488"/>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0" y="0"/>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4180625" y="74650"/>
            <a:ext cx="600600" cy="468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6"/>
          <p:cNvGrpSpPr/>
          <p:nvPr/>
        </p:nvGrpSpPr>
        <p:grpSpPr>
          <a:xfrm>
            <a:off x="4380308" y="177933"/>
            <a:ext cx="201427" cy="210169"/>
            <a:chOff x="5143693" y="188357"/>
            <a:chExt cx="153843" cy="160520"/>
          </a:xfrm>
        </p:grpSpPr>
        <p:sp>
          <p:nvSpPr>
            <p:cNvPr id="176" name="Google Shape;176;p6"/>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6"/>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6"/>
          <p:cNvGrpSpPr/>
          <p:nvPr/>
        </p:nvGrpSpPr>
        <p:grpSpPr>
          <a:xfrm>
            <a:off x="3643773" y="202655"/>
            <a:ext cx="236409" cy="169294"/>
            <a:chOff x="3740546" y="215105"/>
            <a:chExt cx="180561" cy="129301"/>
          </a:xfrm>
        </p:grpSpPr>
        <p:sp>
          <p:nvSpPr>
            <p:cNvPr id="180" name="Google Shape;180;p6"/>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6"/>
          <p:cNvGrpSpPr/>
          <p:nvPr/>
        </p:nvGrpSpPr>
        <p:grpSpPr>
          <a:xfrm>
            <a:off x="8192365" y="205607"/>
            <a:ext cx="236420" cy="186272"/>
            <a:chOff x="8118277" y="187250"/>
            <a:chExt cx="268293" cy="211384"/>
          </a:xfrm>
        </p:grpSpPr>
        <p:sp>
          <p:nvSpPr>
            <p:cNvPr id="186" name="Google Shape;186;p6"/>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6"/>
          <p:cNvGrpSpPr/>
          <p:nvPr/>
        </p:nvGrpSpPr>
        <p:grpSpPr>
          <a:xfrm>
            <a:off x="715106" y="172001"/>
            <a:ext cx="230574" cy="230597"/>
            <a:chOff x="1869495" y="230908"/>
            <a:chExt cx="117892" cy="117892"/>
          </a:xfrm>
        </p:grpSpPr>
        <p:sp>
          <p:nvSpPr>
            <p:cNvPr id="190" name="Google Shape;190;p6"/>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6"/>
          <p:cNvGrpSpPr/>
          <p:nvPr/>
        </p:nvGrpSpPr>
        <p:grpSpPr>
          <a:xfrm>
            <a:off x="715090" y="4722881"/>
            <a:ext cx="2227501" cy="308121"/>
            <a:chOff x="715090" y="4752256"/>
            <a:chExt cx="2227501" cy="308121"/>
          </a:xfrm>
        </p:grpSpPr>
        <p:sp>
          <p:nvSpPr>
            <p:cNvPr id="193" name="Google Shape;193;p6"/>
            <p:cNvSpPr/>
            <p:nvPr/>
          </p:nvSpPr>
          <p:spPr>
            <a:xfrm>
              <a:off x="1181455" y="4752785"/>
              <a:ext cx="347594" cy="306270"/>
            </a:xfrm>
            <a:custGeom>
              <a:avLst/>
              <a:gdLst/>
              <a:ahLst/>
              <a:cxnLst/>
              <a:rect l="l" t="t" r="r" b="b"/>
              <a:pathLst>
                <a:path w="7890" h="6952" extrusionOk="0">
                  <a:moveTo>
                    <a:pt x="3930" y="1"/>
                  </a:moveTo>
                  <a:cubicBezTo>
                    <a:pt x="3490" y="1"/>
                    <a:pt x="3045" y="85"/>
                    <a:pt x="2617" y="265"/>
                  </a:cubicBezTo>
                  <a:cubicBezTo>
                    <a:pt x="859" y="1000"/>
                    <a:pt x="1" y="3044"/>
                    <a:pt x="737" y="4801"/>
                  </a:cubicBezTo>
                  <a:cubicBezTo>
                    <a:pt x="1290" y="6154"/>
                    <a:pt x="2582" y="6951"/>
                    <a:pt x="3936" y="6951"/>
                  </a:cubicBezTo>
                  <a:cubicBezTo>
                    <a:pt x="4384" y="6951"/>
                    <a:pt x="4837" y="6864"/>
                    <a:pt x="5274" y="6682"/>
                  </a:cubicBezTo>
                  <a:cubicBezTo>
                    <a:pt x="7031" y="5946"/>
                    <a:pt x="7890" y="3943"/>
                    <a:pt x="7154" y="2145"/>
                  </a:cubicBezTo>
                  <a:cubicBezTo>
                    <a:pt x="6597" y="815"/>
                    <a:pt x="5293" y="1"/>
                    <a:pt x="393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2128634" y="4752785"/>
              <a:ext cx="347594" cy="306006"/>
            </a:xfrm>
            <a:custGeom>
              <a:avLst/>
              <a:gdLst/>
              <a:ahLst/>
              <a:cxnLst/>
              <a:rect l="l" t="t" r="r" b="b"/>
              <a:pathLst>
                <a:path w="7890" h="6946" extrusionOk="0">
                  <a:moveTo>
                    <a:pt x="3947" y="1"/>
                  </a:moveTo>
                  <a:cubicBezTo>
                    <a:pt x="3505" y="1"/>
                    <a:pt x="3055" y="85"/>
                    <a:pt x="2617" y="265"/>
                  </a:cubicBezTo>
                  <a:cubicBezTo>
                    <a:pt x="859" y="1000"/>
                    <a:pt x="1" y="3044"/>
                    <a:pt x="736" y="4801"/>
                  </a:cubicBezTo>
                  <a:cubicBezTo>
                    <a:pt x="1293" y="6131"/>
                    <a:pt x="2597" y="6946"/>
                    <a:pt x="3960" y="6946"/>
                  </a:cubicBezTo>
                  <a:cubicBezTo>
                    <a:pt x="4400" y="6946"/>
                    <a:pt x="4845" y="6861"/>
                    <a:pt x="5273" y="6682"/>
                  </a:cubicBezTo>
                  <a:cubicBezTo>
                    <a:pt x="7072" y="5946"/>
                    <a:pt x="7889" y="3902"/>
                    <a:pt x="7154" y="2145"/>
                  </a:cubicBezTo>
                  <a:cubicBezTo>
                    <a:pt x="6597" y="815"/>
                    <a:pt x="5316" y="1"/>
                    <a:pt x="3947"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rgbClr val="1A1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715090" y="4754723"/>
              <a:ext cx="336756" cy="305654"/>
            </a:xfrm>
            <a:custGeom>
              <a:avLst/>
              <a:gdLst/>
              <a:ahLst/>
              <a:cxnLst/>
              <a:rect l="l" t="t" r="r" b="b"/>
              <a:pathLst>
                <a:path w="7644" h="6938" extrusionOk="0">
                  <a:moveTo>
                    <a:pt x="3796" y="0"/>
                  </a:moveTo>
                  <a:cubicBezTo>
                    <a:pt x="2218" y="0"/>
                    <a:pt x="793" y="1069"/>
                    <a:pt x="409" y="2673"/>
                  </a:cubicBezTo>
                  <a:cubicBezTo>
                    <a:pt x="0" y="4512"/>
                    <a:pt x="1145" y="6392"/>
                    <a:pt x="2984" y="6842"/>
                  </a:cubicBezTo>
                  <a:cubicBezTo>
                    <a:pt x="3254" y="6907"/>
                    <a:pt x="3525" y="6938"/>
                    <a:pt x="3791" y="6938"/>
                  </a:cubicBezTo>
                  <a:cubicBezTo>
                    <a:pt x="5375" y="6938"/>
                    <a:pt x="6809" y="5842"/>
                    <a:pt x="7194" y="4267"/>
                  </a:cubicBezTo>
                  <a:cubicBezTo>
                    <a:pt x="7644" y="2387"/>
                    <a:pt x="6459" y="507"/>
                    <a:pt x="4619" y="98"/>
                  </a:cubicBezTo>
                  <a:cubicBezTo>
                    <a:pt x="4343" y="32"/>
                    <a:pt x="4067" y="0"/>
                    <a:pt x="379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2607642" y="4752697"/>
              <a:ext cx="334950" cy="306623"/>
            </a:xfrm>
            <a:custGeom>
              <a:avLst/>
              <a:gdLst/>
              <a:ahLst/>
              <a:cxnLst/>
              <a:rect l="l" t="t" r="r" b="b"/>
              <a:pathLst>
                <a:path w="7603" h="6960" extrusionOk="0">
                  <a:moveTo>
                    <a:pt x="3801" y="1"/>
                  </a:moveTo>
                  <a:cubicBezTo>
                    <a:pt x="2912" y="1"/>
                    <a:pt x="2023" y="348"/>
                    <a:pt x="1349" y="1043"/>
                  </a:cubicBezTo>
                  <a:cubicBezTo>
                    <a:pt x="0" y="2392"/>
                    <a:pt x="0" y="4599"/>
                    <a:pt x="1349" y="5948"/>
                  </a:cubicBezTo>
                  <a:cubicBezTo>
                    <a:pt x="2023" y="6622"/>
                    <a:pt x="2912" y="6960"/>
                    <a:pt x="3801" y="6960"/>
                  </a:cubicBezTo>
                  <a:cubicBezTo>
                    <a:pt x="4690" y="6960"/>
                    <a:pt x="5579" y="6622"/>
                    <a:pt x="6254" y="5948"/>
                  </a:cubicBezTo>
                  <a:cubicBezTo>
                    <a:pt x="7603" y="4599"/>
                    <a:pt x="7603" y="2392"/>
                    <a:pt x="6254" y="1043"/>
                  </a:cubicBezTo>
                  <a:cubicBezTo>
                    <a:pt x="5579" y="34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6"/>
            <p:cNvGrpSpPr/>
            <p:nvPr/>
          </p:nvGrpSpPr>
          <p:grpSpPr>
            <a:xfrm>
              <a:off x="2255186" y="4862963"/>
              <a:ext cx="97814" cy="86736"/>
              <a:chOff x="2255186" y="4862963"/>
              <a:chExt cx="97814" cy="86736"/>
            </a:xfrm>
          </p:grpSpPr>
          <p:sp>
            <p:nvSpPr>
              <p:cNvPr id="200" name="Google Shape;200;p6"/>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 name="Google Shape;201;p6"/>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202" name="Google Shape;202;p6"/>
            <p:cNvGrpSpPr/>
            <p:nvPr/>
          </p:nvGrpSpPr>
          <p:grpSpPr>
            <a:xfrm>
              <a:off x="1767461" y="4862963"/>
              <a:ext cx="122764" cy="86736"/>
              <a:chOff x="1779936" y="4862963"/>
              <a:chExt cx="122764" cy="86736"/>
            </a:xfrm>
          </p:grpSpPr>
          <p:grpSp>
            <p:nvGrpSpPr>
              <p:cNvPr id="203" name="Google Shape;203;p6"/>
              <p:cNvGrpSpPr/>
              <p:nvPr/>
            </p:nvGrpSpPr>
            <p:grpSpPr>
              <a:xfrm>
                <a:off x="1779936" y="4862963"/>
                <a:ext cx="97814" cy="86736"/>
                <a:chOff x="2255186" y="4862963"/>
                <a:chExt cx="97814" cy="86736"/>
              </a:xfrm>
            </p:grpSpPr>
            <p:sp>
              <p:nvSpPr>
                <p:cNvPr id="204" name="Google Shape;204;p6"/>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6"/>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cxnSp>
            <p:nvCxnSpPr>
              <p:cNvPr id="206" name="Google Shape;206;p6"/>
              <p:cNvCxnSpPr/>
              <p:nvPr/>
            </p:nvCxnSpPr>
            <p:spPr>
              <a:xfrm>
                <a:off x="19027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207" name="Google Shape;207;p6"/>
            <p:cNvGrpSpPr/>
            <p:nvPr/>
          </p:nvGrpSpPr>
          <p:grpSpPr>
            <a:xfrm rot="10800000">
              <a:off x="1308161" y="4862963"/>
              <a:ext cx="97814" cy="86736"/>
              <a:chOff x="2255186" y="4862963"/>
              <a:chExt cx="97814" cy="86736"/>
            </a:xfrm>
          </p:grpSpPr>
          <p:sp>
            <p:nvSpPr>
              <p:cNvPr id="208" name="Google Shape;208;p6"/>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6"/>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210" name="Google Shape;210;p6"/>
            <p:cNvGrpSpPr/>
            <p:nvPr/>
          </p:nvGrpSpPr>
          <p:grpSpPr>
            <a:xfrm>
              <a:off x="810563" y="4862963"/>
              <a:ext cx="145800" cy="84300"/>
              <a:chOff x="786588" y="4862963"/>
              <a:chExt cx="145800" cy="84300"/>
            </a:xfrm>
          </p:grpSpPr>
          <p:sp>
            <p:nvSpPr>
              <p:cNvPr id="211" name="Google Shape;211;p6"/>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6"/>
            <p:cNvGrpSpPr/>
            <p:nvPr/>
          </p:nvGrpSpPr>
          <p:grpSpPr>
            <a:xfrm rot="10800000">
              <a:off x="2703113" y="4865400"/>
              <a:ext cx="145800" cy="84300"/>
              <a:chOff x="786588" y="4862963"/>
              <a:chExt cx="145800" cy="84300"/>
            </a:xfrm>
          </p:grpSpPr>
          <p:sp>
            <p:nvSpPr>
              <p:cNvPr id="214" name="Google Shape;214;p6"/>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 name="Google Shape;216;p6"/>
          <p:cNvGrpSpPr/>
          <p:nvPr/>
        </p:nvGrpSpPr>
        <p:grpSpPr>
          <a:xfrm>
            <a:off x="6844854" y="4668587"/>
            <a:ext cx="1584035" cy="416703"/>
            <a:chOff x="6844854" y="4668587"/>
            <a:chExt cx="1584035" cy="416703"/>
          </a:xfrm>
        </p:grpSpPr>
        <p:sp>
          <p:nvSpPr>
            <p:cNvPr id="217" name="Google Shape;217;p6"/>
            <p:cNvSpPr/>
            <p:nvPr/>
          </p:nvSpPr>
          <p:spPr>
            <a:xfrm>
              <a:off x="6844854" y="4668587"/>
              <a:ext cx="1584035" cy="416703"/>
            </a:xfrm>
            <a:custGeom>
              <a:avLst/>
              <a:gdLst/>
              <a:ahLst/>
              <a:cxnLst/>
              <a:rect l="l" t="t" r="r" b="b"/>
              <a:pathLst>
                <a:path w="36052" h="9484" extrusionOk="0">
                  <a:moveTo>
                    <a:pt x="31310" y="1"/>
                  </a:moveTo>
                  <a:lnTo>
                    <a:pt x="4742" y="1"/>
                  </a:lnTo>
                  <a:cubicBezTo>
                    <a:pt x="2126" y="1"/>
                    <a:pt x="1" y="2126"/>
                    <a:pt x="1" y="4742"/>
                  </a:cubicBezTo>
                  <a:lnTo>
                    <a:pt x="1" y="4742"/>
                  </a:lnTo>
                  <a:cubicBezTo>
                    <a:pt x="1" y="7358"/>
                    <a:pt x="2126" y="9483"/>
                    <a:pt x="4742" y="9483"/>
                  </a:cubicBezTo>
                  <a:lnTo>
                    <a:pt x="31310" y="9483"/>
                  </a:lnTo>
                  <a:cubicBezTo>
                    <a:pt x="33926" y="9483"/>
                    <a:pt x="36052" y="7358"/>
                    <a:pt x="36052" y="4742"/>
                  </a:cubicBezTo>
                  <a:lnTo>
                    <a:pt x="36052" y="4742"/>
                  </a:lnTo>
                  <a:cubicBezTo>
                    <a:pt x="36052" y="2085"/>
                    <a:pt x="33926" y="1"/>
                    <a:pt x="31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6"/>
            <p:cNvGrpSpPr/>
            <p:nvPr/>
          </p:nvGrpSpPr>
          <p:grpSpPr>
            <a:xfrm>
              <a:off x="8054048" y="4823050"/>
              <a:ext cx="138315" cy="107779"/>
              <a:chOff x="1900456" y="4780923"/>
              <a:chExt cx="138315" cy="107779"/>
            </a:xfrm>
          </p:grpSpPr>
          <p:sp>
            <p:nvSpPr>
              <p:cNvPr id="219" name="Google Shape;219;p6"/>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6"/>
              <p:cNvGrpSpPr/>
              <p:nvPr/>
            </p:nvGrpSpPr>
            <p:grpSpPr>
              <a:xfrm>
                <a:off x="1900456" y="4825827"/>
                <a:ext cx="138315" cy="62875"/>
                <a:chOff x="1900456" y="4825827"/>
                <a:chExt cx="138315" cy="62875"/>
              </a:xfrm>
            </p:grpSpPr>
            <p:sp>
              <p:nvSpPr>
                <p:cNvPr id="221" name="Google Shape;221;p6"/>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 name="Google Shape;223;p6"/>
            <p:cNvSpPr txBox="1"/>
            <p:nvPr/>
          </p:nvSpPr>
          <p:spPr>
            <a:xfrm>
              <a:off x="7039945" y="4766989"/>
              <a:ext cx="876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Mulish Medium"/>
                  <a:ea typeface="Mulish Medium"/>
                  <a:cs typeface="Mulish Medium"/>
                  <a:sym typeface="Mulish Medium"/>
                </a:rPr>
                <a:t>Download:</a:t>
              </a:r>
              <a:endParaRPr sz="1000">
                <a:solidFill>
                  <a:schemeClr val="dk2"/>
                </a:solidFill>
                <a:latin typeface="Mulish Medium"/>
                <a:ea typeface="Mulish Medium"/>
                <a:cs typeface="Mulish Medium"/>
                <a:sym typeface="Mulish Medium"/>
              </a:endParaRPr>
            </a:p>
          </p:txBody>
        </p:sp>
      </p:grpSp>
      <p:pic>
        <p:nvPicPr>
          <p:cNvPr id="2" name="Picture 1">
            <a:extLst>
              <a:ext uri="{FF2B5EF4-FFF2-40B4-BE49-F238E27FC236}">
                <a16:creationId xmlns:a16="http://schemas.microsoft.com/office/drawing/2014/main" id="{242EF559-9DEB-525C-0645-D969C28510FE}"/>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4"/>
        <p:cNvGrpSpPr/>
        <p:nvPr/>
      </p:nvGrpSpPr>
      <p:grpSpPr>
        <a:xfrm>
          <a:off x="0" y="0"/>
          <a:ext cx="0" cy="0"/>
          <a:chOff x="0" y="0"/>
          <a:chExt cx="0" cy="0"/>
        </a:xfrm>
      </p:grpSpPr>
      <p:sp>
        <p:nvSpPr>
          <p:cNvPr id="225" name="Google Shape;225;p7"/>
          <p:cNvSpPr/>
          <p:nvPr/>
        </p:nvSpPr>
        <p:spPr>
          <a:xfrm>
            <a:off x="0" y="4609488"/>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0" y="0"/>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4180625" y="74650"/>
            <a:ext cx="600600" cy="468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7"/>
          <p:cNvGrpSpPr/>
          <p:nvPr/>
        </p:nvGrpSpPr>
        <p:grpSpPr>
          <a:xfrm>
            <a:off x="4380308" y="177933"/>
            <a:ext cx="201427" cy="210169"/>
            <a:chOff x="5143693" y="188357"/>
            <a:chExt cx="153843" cy="160520"/>
          </a:xfrm>
        </p:grpSpPr>
        <p:sp>
          <p:nvSpPr>
            <p:cNvPr id="229" name="Google Shape;229;p7"/>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7"/>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7"/>
          <p:cNvGrpSpPr/>
          <p:nvPr/>
        </p:nvGrpSpPr>
        <p:grpSpPr>
          <a:xfrm>
            <a:off x="3643773" y="202655"/>
            <a:ext cx="236409" cy="169294"/>
            <a:chOff x="3740546" y="215105"/>
            <a:chExt cx="180561" cy="129301"/>
          </a:xfrm>
        </p:grpSpPr>
        <p:sp>
          <p:nvSpPr>
            <p:cNvPr id="233" name="Google Shape;233;p7"/>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7"/>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7"/>
          <p:cNvGrpSpPr/>
          <p:nvPr/>
        </p:nvGrpSpPr>
        <p:grpSpPr>
          <a:xfrm>
            <a:off x="8192365" y="205607"/>
            <a:ext cx="236420" cy="186272"/>
            <a:chOff x="8118277" y="187250"/>
            <a:chExt cx="268293" cy="211384"/>
          </a:xfrm>
        </p:grpSpPr>
        <p:sp>
          <p:nvSpPr>
            <p:cNvPr id="239" name="Google Shape;239;p7"/>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7"/>
          <p:cNvGrpSpPr/>
          <p:nvPr/>
        </p:nvGrpSpPr>
        <p:grpSpPr>
          <a:xfrm>
            <a:off x="715106" y="172001"/>
            <a:ext cx="230574" cy="230597"/>
            <a:chOff x="1869495" y="230908"/>
            <a:chExt cx="117892" cy="117892"/>
          </a:xfrm>
        </p:grpSpPr>
        <p:sp>
          <p:nvSpPr>
            <p:cNvPr id="243" name="Google Shape;243;p7"/>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7"/>
          <p:cNvGrpSpPr/>
          <p:nvPr/>
        </p:nvGrpSpPr>
        <p:grpSpPr>
          <a:xfrm>
            <a:off x="715090" y="4722881"/>
            <a:ext cx="2227501" cy="308121"/>
            <a:chOff x="715090" y="4752256"/>
            <a:chExt cx="2227501" cy="308121"/>
          </a:xfrm>
        </p:grpSpPr>
        <p:sp>
          <p:nvSpPr>
            <p:cNvPr id="246" name="Google Shape;246;p7"/>
            <p:cNvSpPr/>
            <p:nvPr/>
          </p:nvSpPr>
          <p:spPr>
            <a:xfrm>
              <a:off x="1181455" y="4752785"/>
              <a:ext cx="347594" cy="306270"/>
            </a:xfrm>
            <a:custGeom>
              <a:avLst/>
              <a:gdLst/>
              <a:ahLst/>
              <a:cxnLst/>
              <a:rect l="l" t="t" r="r" b="b"/>
              <a:pathLst>
                <a:path w="7890" h="6952" extrusionOk="0">
                  <a:moveTo>
                    <a:pt x="3930" y="1"/>
                  </a:moveTo>
                  <a:cubicBezTo>
                    <a:pt x="3490" y="1"/>
                    <a:pt x="3045" y="85"/>
                    <a:pt x="2617" y="265"/>
                  </a:cubicBezTo>
                  <a:cubicBezTo>
                    <a:pt x="859" y="1000"/>
                    <a:pt x="1" y="3044"/>
                    <a:pt x="737" y="4801"/>
                  </a:cubicBezTo>
                  <a:cubicBezTo>
                    <a:pt x="1290" y="6154"/>
                    <a:pt x="2582" y="6951"/>
                    <a:pt x="3936" y="6951"/>
                  </a:cubicBezTo>
                  <a:cubicBezTo>
                    <a:pt x="4384" y="6951"/>
                    <a:pt x="4837" y="6864"/>
                    <a:pt x="5274" y="6682"/>
                  </a:cubicBezTo>
                  <a:cubicBezTo>
                    <a:pt x="7031" y="5946"/>
                    <a:pt x="7890" y="3943"/>
                    <a:pt x="7154" y="2145"/>
                  </a:cubicBezTo>
                  <a:cubicBezTo>
                    <a:pt x="6597" y="815"/>
                    <a:pt x="5293" y="1"/>
                    <a:pt x="393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2128634" y="4752785"/>
              <a:ext cx="347594" cy="306006"/>
            </a:xfrm>
            <a:custGeom>
              <a:avLst/>
              <a:gdLst/>
              <a:ahLst/>
              <a:cxnLst/>
              <a:rect l="l" t="t" r="r" b="b"/>
              <a:pathLst>
                <a:path w="7890" h="6946" extrusionOk="0">
                  <a:moveTo>
                    <a:pt x="3947" y="1"/>
                  </a:moveTo>
                  <a:cubicBezTo>
                    <a:pt x="3505" y="1"/>
                    <a:pt x="3055" y="85"/>
                    <a:pt x="2617" y="265"/>
                  </a:cubicBezTo>
                  <a:cubicBezTo>
                    <a:pt x="859" y="1000"/>
                    <a:pt x="1" y="3044"/>
                    <a:pt x="736" y="4801"/>
                  </a:cubicBezTo>
                  <a:cubicBezTo>
                    <a:pt x="1293" y="6131"/>
                    <a:pt x="2597" y="6946"/>
                    <a:pt x="3960" y="6946"/>
                  </a:cubicBezTo>
                  <a:cubicBezTo>
                    <a:pt x="4400" y="6946"/>
                    <a:pt x="4845" y="6861"/>
                    <a:pt x="5273" y="6682"/>
                  </a:cubicBezTo>
                  <a:cubicBezTo>
                    <a:pt x="7072" y="5946"/>
                    <a:pt x="7889" y="3902"/>
                    <a:pt x="7154" y="2145"/>
                  </a:cubicBezTo>
                  <a:cubicBezTo>
                    <a:pt x="6597" y="815"/>
                    <a:pt x="5316" y="1"/>
                    <a:pt x="3947"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rgbClr val="1A1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715090" y="4754723"/>
              <a:ext cx="336756" cy="305654"/>
            </a:xfrm>
            <a:custGeom>
              <a:avLst/>
              <a:gdLst/>
              <a:ahLst/>
              <a:cxnLst/>
              <a:rect l="l" t="t" r="r" b="b"/>
              <a:pathLst>
                <a:path w="7644" h="6938" extrusionOk="0">
                  <a:moveTo>
                    <a:pt x="3796" y="0"/>
                  </a:moveTo>
                  <a:cubicBezTo>
                    <a:pt x="2218" y="0"/>
                    <a:pt x="793" y="1069"/>
                    <a:pt x="409" y="2673"/>
                  </a:cubicBezTo>
                  <a:cubicBezTo>
                    <a:pt x="0" y="4512"/>
                    <a:pt x="1145" y="6392"/>
                    <a:pt x="2984" y="6842"/>
                  </a:cubicBezTo>
                  <a:cubicBezTo>
                    <a:pt x="3254" y="6907"/>
                    <a:pt x="3525" y="6938"/>
                    <a:pt x="3791" y="6938"/>
                  </a:cubicBezTo>
                  <a:cubicBezTo>
                    <a:pt x="5375" y="6938"/>
                    <a:pt x="6809" y="5842"/>
                    <a:pt x="7194" y="4267"/>
                  </a:cubicBezTo>
                  <a:cubicBezTo>
                    <a:pt x="7644" y="2387"/>
                    <a:pt x="6459" y="507"/>
                    <a:pt x="4619" y="98"/>
                  </a:cubicBezTo>
                  <a:cubicBezTo>
                    <a:pt x="4343" y="32"/>
                    <a:pt x="4067" y="0"/>
                    <a:pt x="379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2607642" y="4752697"/>
              <a:ext cx="334950" cy="306623"/>
            </a:xfrm>
            <a:custGeom>
              <a:avLst/>
              <a:gdLst/>
              <a:ahLst/>
              <a:cxnLst/>
              <a:rect l="l" t="t" r="r" b="b"/>
              <a:pathLst>
                <a:path w="7603" h="6960" extrusionOk="0">
                  <a:moveTo>
                    <a:pt x="3801" y="1"/>
                  </a:moveTo>
                  <a:cubicBezTo>
                    <a:pt x="2912" y="1"/>
                    <a:pt x="2023" y="348"/>
                    <a:pt x="1349" y="1043"/>
                  </a:cubicBezTo>
                  <a:cubicBezTo>
                    <a:pt x="0" y="2392"/>
                    <a:pt x="0" y="4599"/>
                    <a:pt x="1349" y="5948"/>
                  </a:cubicBezTo>
                  <a:cubicBezTo>
                    <a:pt x="2023" y="6622"/>
                    <a:pt x="2912" y="6960"/>
                    <a:pt x="3801" y="6960"/>
                  </a:cubicBezTo>
                  <a:cubicBezTo>
                    <a:pt x="4690" y="6960"/>
                    <a:pt x="5579" y="6622"/>
                    <a:pt x="6254" y="5948"/>
                  </a:cubicBezTo>
                  <a:cubicBezTo>
                    <a:pt x="7603" y="4599"/>
                    <a:pt x="7603" y="2392"/>
                    <a:pt x="6254" y="1043"/>
                  </a:cubicBezTo>
                  <a:cubicBezTo>
                    <a:pt x="5579" y="34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7"/>
            <p:cNvGrpSpPr/>
            <p:nvPr/>
          </p:nvGrpSpPr>
          <p:grpSpPr>
            <a:xfrm>
              <a:off x="2255186" y="4862963"/>
              <a:ext cx="97814" cy="86736"/>
              <a:chOff x="2255186" y="4862963"/>
              <a:chExt cx="97814" cy="86736"/>
            </a:xfrm>
          </p:grpSpPr>
          <p:sp>
            <p:nvSpPr>
              <p:cNvPr id="253" name="Google Shape;253;p7"/>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7"/>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255" name="Google Shape;255;p7"/>
            <p:cNvGrpSpPr/>
            <p:nvPr/>
          </p:nvGrpSpPr>
          <p:grpSpPr>
            <a:xfrm>
              <a:off x="1767461" y="4862963"/>
              <a:ext cx="122764" cy="86736"/>
              <a:chOff x="1779936" y="4862963"/>
              <a:chExt cx="122764" cy="86736"/>
            </a:xfrm>
          </p:grpSpPr>
          <p:grpSp>
            <p:nvGrpSpPr>
              <p:cNvPr id="256" name="Google Shape;256;p7"/>
              <p:cNvGrpSpPr/>
              <p:nvPr/>
            </p:nvGrpSpPr>
            <p:grpSpPr>
              <a:xfrm>
                <a:off x="1779936" y="4862963"/>
                <a:ext cx="97814" cy="86736"/>
                <a:chOff x="2255186" y="4862963"/>
                <a:chExt cx="97814" cy="86736"/>
              </a:xfrm>
            </p:grpSpPr>
            <p:sp>
              <p:nvSpPr>
                <p:cNvPr id="257" name="Google Shape;257;p7"/>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7"/>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cxnSp>
            <p:nvCxnSpPr>
              <p:cNvPr id="259" name="Google Shape;259;p7"/>
              <p:cNvCxnSpPr/>
              <p:nvPr/>
            </p:nvCxnSpPr>
            <p:spPr>
              <a:xfrm>
                <a:off x="19027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260" name="Google Shape;260;p7"/>
            <p:cNvGrpSpPr/>
            <p:nvPr/>
          </p:nvGrpSpPr>
          <p:grpSpPr>
            <a:xfrm rot="10800000">
              <a:off x="1308161" y="4862963"/>
              <a:ext cx="97814" cy="86736"/>
              <a:chOff x="2255186" y="4862963"/>
              <a:chExt cx="97814" cy="86736"/>
            </a:xfrm>
          </p:grpSpPr>
          <p:sp>
            <p:nvSpPr>
              <p:cNvPr id="261" name="Google Shape;261;p7"/>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 name="Google Shape;262;p7"/>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263" name="Google Shape;263;p7"/>
            <p:cNvGrpSpPr/>
            <p:nvPr/>
          </p:nvGrpSpPr>
          <p:grpSpPr>
            <a:xfrm>
              <a:off x="810563" y="4862963"/>
              <a:ext cx="145800" cy="84300"/>
              <a:chOff x="786588" y="4862963"/>
              <a:chExt cx="145800" cy="84300"/>
            </a:xfrm>
          </p:grpSpPr>
          <p:sp>
            <p:nvSpPr>
              <p:cNvPr id="264" name="Google Shape;264;p7"/>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7"/>
            <p:cNvGrpSpPr/>
            <p:nvPr/>
          </p:nvGrpSpPr>
          <p:grpSpPr>
            <a:xfrm rot="10800000">
              <a:off x="2703113" y="4865400"/>
              <a:ext cx="145800" cy="84300"/>
              <a:chOff x="786588" y="4862963"/>
              <a:chExt cx="145800" cy="84300"/>
            </a:xfrm>
          </p:grpSpPr>
          <p:sp>
            <p:nvSpPr>
              <p:cNvPr id="267" name="Google Shape;267;p7"/>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7"/>
          <p:cNvSpPr txBox="1">
            <a:spLocks noGrp="1"/>
          </p:cNvSpPr>
          <p:nvPr>
            <p:ph type="title"/>
          </p:nvPr>
        </p:nvSpPr>
        <p:spPr>
          <a:xfrm>
            <a:off x="720000" y="992200"/>
            <a:ext cx="77040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0" name="Google Shape;270;p7"/>
          <p:cNvSpPr txBox="1">
            <a:spLocks noGrp="1"/>
          </p:cNvSpPr>
          <p:nvPr>
            <p:ph type="body" idx="1"/>
          </p:nvPr>
        </p:nvSpPr>
        <p:spPr>
          <a:xfrm>
            <a:off x="720000" y="1798625"/>
            <a:ext cx="4717500" cy="1951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Mulish Medium"/>
              <a:buChar char="●"/>
              <a:defRPr sz="1400">
                <a:solidFill>
                  <a:schemeClr val="dk2"/>
                </a:solidFill>
                <a:latin typeface="Mulish Medium"/>
                <a:ea typeface="Mulish Medium"/>
                <a:cs typeface="Mulish Medium"/>
                <a:sym typeface="Mulish Medium"/>
              </a:defRPr>
            </a:lvl1pPr>
            <a:lvl2pPr marL="914400" lvl="1" indent="-317500" rtl="0">
              <a:lnSpc>
                <a:spcPct val="115000"/>
              </a:lnSpc>
              <a:spcBef>
                <a:spcPts val="0"/>
              </a:spcBef>
              <a:spcAft>
                <a:spcPts val="0"/>
              </a:spcAft>
              <a:buClr>
                <a:schemeClr val="dk2"/>
              </a:buClr>
              <a:buSzPts val="1400"/>
              <a:buFont typeface="Mulish Medium"/>
              <a:buChar char="○"/>
              <a:defRPr sz="1400">
                <a:solidFill>
                  <a:schemeClr val="dk2"/>
                </a:solidFill>
                <a:latin typeface="Mulish Medium"/>
                <a:ea typeface="Mulish Medium"/>
                <a:cs typeface="Mulish Medium"/>
                <a:sym typeface="Mulish Medium"/>
              </a:defRPr>
            </a:lvl2pPr>
            <a:lvl3pPr marL="1371600" lvl="2" indent="-317500" rtl="0">
              <a:lnSpc>
                <a:spcPct val="115000"/>
              </a:lnSpc>
              <a:spcBef>
                <a:spcPts val="0"/>
              </a:spcBef>
              <a:spcAft>
                <a:spcPts val="0"/>
              </a:spcAft>
              <a:buClr>
                <a:schemeClr val="dk2"/>
              </a:buClr>
              <a:buSzPts val="1400"/>
              <a:buFont typeface="Mulish Medium"/>
              <a:buChar char="■"/>
              <a:defRPr sz="1400">
                <a:solidFill>
                  <a:schemeClr val="dk2"/>
                </a:solidFill>
                <a:latin typeface="Mulish Medium"/>
                <a:ea typeface="Mulish Medium"/>
                <a:cs typeface="Mulish Medium"/>
                <a:sym typeface="Mulish Medium"/>
              </a:defRPr>
            </a:lvl3pPr>
            <a:lvl4pPr marL="1828800" lvl="3" indent="-317500" rtl="0">
              <a:lnSpc>
                <a:spcPct val="115000"/>
              </a:lnSpc>
              <a:spcBef>
                <a:spcPts val="0"/>
              </a:spcBef>
              <a:spcAft>
                <a:spcPts val="0"/>
              </a:spcAft>
              <a:buClr>
                <a:schemeClr val="dk2"/>
              </a:buClr>
              <a:buSzPts val="1400"/>
              <a:buFont typeface="Mulish Medium"/>
              <a:buChar char="●"/>
              <a:defRPr sz="1400">
                <a:solidFill>
                  <a:schemeClr val="dk2"/>
                </a:solidFill>
                <a:latin typeface="Mulish Medium"/>
                <a:ea typeface="Mulish Medium"/>
                <a:cs typeface="Mulish Medium"/>
                <a:sym typeface="Mulish Medium"/>
              </a:defRPr>
            </a:lvl4pPr>
            <a:lvl5pPr marL="2286000" lvl="4" indent="-317500" rtl="0">
              <a:lnSpc>
                <a:spcPct val="115000"/>
              </a:lnSpc>
              <a:spcBef>
                <a:spcPts val="0"/>
              </a:spcBef>
              <a:spcAft>
                <a:spcPts val="0"/>
              </a:spcAft>
              <a:buClr>
                <a:schemeClr val="dk2"/>
              </a:buClr>
              <a:buSzPts val="1400"/>
              <a:buFont typeface="Mulish Medium"/>
              <a:buChar char="○"/>
              <a:defRPr sz="1400">
                <a:solidFill>
                  <a:schemeClr val="dk2"/>
                </a:solidFill>
                <a:latin typeface="Mulish Medium"/>
                <a:ea typeface="Mulish Medium"/>
                <a:cs typeface="Mulish Medium"/>
                <a:sym typeface="Mulish Medium"/>
              </a:defRPr>
            </a:lvl5pPr>
            <a:lvl6pPr marL="2743200" lvl="5" indent="-317500" rtl="0">
              <a:lnSpc>
                <a:spcPct val="115000"/>
              </a:lnSpc>
              <a:spcBef>
                <a:spcPts val="0"/>
              </a:spcBef>
              <a:spcAft>
                <a:spcPts val="0"/>
              </a:spcAft>
              <a:buClr>
                <a:schemeClr val="dk2"/>
              </a:buClr>
              <a:buSzPts val="1400"/>
              <a:buFont typeface="Mulish Medium"/>
              <a:buChar char="■"/>
              <a:defRPr sz="1400">
                <a:solidFill>
                  <a:schemeClr val="dk2"/>
                </a:solidFill>
                <a:latin typeface="Mulish Medium"/>
                <a:ea typeface="Mulish Medium"/>
                <a:cs typeface="Mulish Medium"/>
                <a:sym typeface="Mulish Medium"/>
              </a:defRPr>
            </a:lvl6pPr>
            <a:lvl7pPr marL="3200400" lvl="6" indent="-317500" rtl="0">
              <a:lnSpc>
                <a:spcPct val="115000"/>
              </a:lnSpc>
              <a:spcBef>
                <a:spcPts val="0"/>
              </a:spcBef>
              <a:spcAft>
                <a:spcPts val="0"/>
              </a:spcAft>
              <a:buClr>
                <a:schemeClr val="dk2"/>
              </a:buClr>
              <a:buSzPts val="1400"/>
              <a:buFont typeface="Mulish Medium"/>
              <a:buChar char="●"/>
              <a:defRPr sz="1400">
                <a:solidFill>
                  <a:schemeClr val="dk2"/>
                </a:solidFill>
                <a:latin typeface="Mulish Medium"/>
                <a:ea typeface="Mulish Medium"/>
                <a:cs typeface="Mulish Medium"/>
                <a:sym typeface="Mulish Medium"/>
              </a:defRPr>
            </a:lvl7pPr>
            <a:lvl8pPr marL="3657600" lvl="7" indent="-317500" rtl="0">
              <a:lnSpc>
                <a:spcPct val="115000"/>
              </a:lnSpc>
              <a:spcBef>
                <a:spcPts val="0"/>
              </a:spcBef>
              <a:spcAft>
                <a:spcPts val="0"/>
              </a:spcAft>
              <a:buClr>
                <a:schemeClr val="dk2"/>
              </a:buClr>
              <a:buSzPts val="1400"/>
              <a:buFont typeface="Mulish Medium"/>
              <a:buChar char="○"/>
              <a:defRPr sz="1400">
                <a:solidFill>
                  <a:schemeClr val="dk2"/>
                </a:solidFill>
                <a:latin typeface="Mulish Medium"/>
                <a:ea typeface="Mulish Medium"/>
                <a:cs typeface="Mulish Medium"/>
                <a:sym typeface="Mulish Medium"/>
              </a:defRPr>
            </a:lvl8pPr>
            <a:lvl9pPr marL="4114800" lvl="8" indent="-317500" rtl="0">
              <a:lnSpc>
                <a:spcPct val="115000"/>
              </a:lnSpc>
              <a:spcBef>
                <a:spcPts val="0"/>
              </a:spcBef>
              <a:spcAft>
                <a:spcPts val="0"/>
              </a:spcAft>
              <a:buClr>
                <a:schemeClr val="dk2"/>
              </a:buClr>
              <a:buSzPts val="1400"/>
              <a:buFont typeface="Mulish Medium"/>
              <a:buChar char="■"/>
              <a:defRPr sz="1400">
                <a:solidFill>
                  <a:schemeClr val="dk2"/>
                </a:solidFill>
                <a:latin typeface="Mulish Medium"/>
                <a:ea typeface="Mulish Medium"/>
                <a:cs typeface="Mulish Medium"/>
                <a:sym typeface="Mulish Medium"/>
              </a:defRPr>
            </a:lvl9pPr>
          </a:lstStyle>
          <a:p>
            <a:endParaRPr/>
          </a:p>
        </p:txBody>
      </p:sp>
      <p:grpSp>
        <p:nvGrpSpPr>
          <p:cNvPr id="271" name="Google Shape;271;p7"/>
          <p:cNvGrpSpPr/>
          <p:nvPr/>
        </p:nvGrpSpPr>
        <p:grpSpPr>
          <a:xfrm>
            <a:off x="6844854" y="4668587"/>
            <a:ext cx="1584035" cy="416703"/>
            <a:chOff x="6844854" y="4668587"/>
            <a:chExt cx="1584035" cy="416703"/>
          </a:xfrm>
        </p:grpSpPr>
        <p:sp>
          <p:nvSpPr>
            <p:cNvPr id="272" name="Google Shape;272;p7"/>
            <p:cNvSpPr/>
            <p:nvPr/>
          </p:nvSpPr>
          <p:spPr>
            <a:xfrm>
              <a:off x="6844854" y="4668587"/>
              <a:ext cx="1584035" cy="416703"/>
            </a:xfrm>
            <a:custGeom>
              <a:avLst/>
              <a:gdLst/>
              <a:ahLst/>
              <a:cxnLst/>
              <a:rect l="l" t="t" r="r" b="b"/>
              <a:pathLst>
                <a:path w="36052" h="9484" extrusionOk="0">
                  <a:moveTo>
                    <a:pt x="31310" y="1"/>
                  </a:moveTo>
                  <a:lnTo>
                    <a:pt x="4742" y="1"/>
                  </a:lnTo>
                  <a:cubicBezTo>
                    <a:pt x="2126" y="1"/>
                    <a:pt x="1" y="2126"/>
                    <a:pt x="1" y="4742"/>
                  </a:cubicBezTo>
                  <a:lnTo>
                    <a:pt x="1" y="4742"/>
                  </a:lnTo>
                  <a:cubicBezTo>
                    <a:pt x="1" y="7358"/>
                    <a:pt x="2126" y="9483"/>
                    <a:pt x="4742" y="9483"/>
                  </a:cubicBezTo>
                  <a:lnTo>
                    <a:pt x="31310" y="9483"/>
                  </a:lnTo>
                  <a:cubicBezTo>
                    <a:pt x="33926" y="9483"/>
                    <a:pt x="36052" y="7358"/>
                    <a:pt x="36052" y="4742"/>
                  </a:cubicBezTo>
                  <a:lnTo>
                    <a:pt x="36052" y="4742"/>
                  </a:lnTo>
                  <a:cubicBezTo>
                    <a:pt x="36052" y="2085"/>
                    <a:pt x="33926" y="1"/>
                    <a:pt x="31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7"/>
            <p:cNvGrpSpPr/>
            <p:nvPr/>
          </p:nvGrpSpPr>
          <p:grpSpPr>
            <a:xfrm>
              <a:off x="8054048" y="4823050"/>
              <a:ext cx="138315" cy="107779"/>
              <a:chOff x="1900456" y="4780923"/>
              <a:chExt cx="138315" cy="107779"/>
            </a:xfrm>
          </p:grpSpPr>
          <p:sp>
            <p:nvSpPr>
              <p:cNvPr id="274" name="Google Shape;274;p7"/>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7"/>
              <p:cNvGrpSpPr/>
              <p:nvPr/>
            </p:nvGrpSpPr>
            <p:grpSpPr>
              <a:xfrm>
                <a:off x="1900456" y="4825827"/>
                <a:ext cx="138315" cy="62875"/>
                <a:chOff x="1900456" y="4825827"/>
                <a:chExt cx="138315" cy="62875"/>
              </a:xfrm>
            </p:grpSpPr>
            <p:sp>
              <p:nvSpPr>
                <p:cNvPr id="276" name="Google Shape;276;p7"/>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8" name="Google Shape;278;p7"/>
            <p:cNvSpPr txBox="1"/>
            <p:nvPr/>
          </p:nvSpPr>
          <p:spPr>
            <a:xfrm>
              <a:off x="7039945" y="4766989"/>
              <a:ext cx="876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Mulish Medium"/>
                  <a:ea typeface="Mulish Medium"/>
                  <a:cs typeface="Mulish Medium"/>
                  <a:sym typeface="Mulish Medium"/>
                </a:rPr>
                <a:t>Download:</a:t>
              </a:r>
              <a:endParaRPr sz="1000">
                <a:solidFill>
                  <a:schemeClr val="dk2"/>
                </a:solidFill>
                <a:latin typeface="Mulish Medium"/>
                <a:ea typeface="Mulish Medium"/>
                <a:cs typeface="Mulish Medium"/>
                <a:sym typeface="Mulish Medium"/>
              </a:endParaRPr>
            </a:p>
          </p:txBody>
        </p:sp>
      </p:grpSp>
      <p:pic>
        <p:nvPicPr>
          <p:cNvPr id="2" name="Picture 1">
            <a:extLst>
              <a:ext uri="{FF2B5EF4-FFF2-40B4-BE49-F238E27FC236}">
                <a16:creationId xmlns:a16="http://schemas.microsoft.com/office/drawing/2014/main" id="{8E59AB63-DB82-94CE-582E-94FE50C226C4}"/>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3"/>
        <p:cNvGrpSpPr/>
        <p:nvPr/>
      </p:nvGrpSpPr>
      <p:grpSpPr>
        <a:xfrm>
          <a:off x="0" y="0"/>
          <a:ext cx="0" cy="0"/>
          <a:chOff x="0" y="0"/>
          <a:chExt cx="0" cy="0"/>
        </a:xfrm>
      </p:grpSpPr>
      <p:sp>
        <p:nvSpPr>
          <p:cNvPr id="334" name="Google Shape;334;p9"/>
          <p:cNvSpPr txBox="1">
            <a:spLocks noGrp="1"/>
          </p:cNvSpPr>
          <p:nvPr>
            <p:ph type="title"/>
          </p:nvPr>
        </p:nvSpPr>
        <p:spPr>
          <a:xfrm>
            <a:off x="715100" y="1080200"/>
            <a:ext cx="3474300" cy="1657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5" name="Google Shape;335;p9"/>
          <p:cNvSpPr txBox="1">
            <a:spLocks noGrp="1"/>
          </p:cNvSpPr>
          <p:nvPr>
            <p:ph type="subTitle" idx="1"/>
          </p:nvPr>
        </p:nvSpPr>
        <p:spPr>
          <a:xfrm>
            <a:off x="720000" y="2818675"/>
            <a:ext cx="3474300" cy="119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dk2"/>
                </a:solidFill>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pic>
        <p:nvPicPr>
          <p:cNvPr id="2" name="Picture 1">
            <a:extLst>
              <a:ext uri="{FF2B5EF4-FFF2-40B4-BE49-F238E27FC236}">
                <a16:creationId xmlns:a16="http://schemas.microsoft.com/office/drawing/2014/main" id="{0DFF2AC0-C0C6-2F13-5D2F-99EC4C76268B}"/>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8"/>
        <p:cNvGrpSpPr/>
        <p:nvPr/>
      </p:nvGrpSpPr>
      <p:grpSpPr>
        <a:xfrm>
          <a:off x="0" y="0"/>
          <a:ext cx="0" cy="0"/>
          <a:chOff x="0" y="0"/>
          <a:chExt cx="0" cy="0"/>
        </a:xfrm>
      </p:grpSpPr>
      <p:sp>
        <p:nvSpPr>
          <p:cNvPr id="339" name="Google Shape;339;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40" name="Google Shape;340;p11"/>
          <p:cNvSpPr txBox="1">
            <a:spLocks noGrp="1"/>
          </p:cNvSpPr>
          <p:nvPr>
            <p:ph type="subTitle" idx="1"/>
          </p:nvPr>
        </p:nvSpPr>
        <p:spPr>
          <a:xfrm>
            <a:off x="1284000" y="3289250"/>
            <a:ext cx="65760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latin typeface="Mulish Medium"/>
                <a:ea typeface="Mulish Medium"/>
                <a:cs typeface="Mulish Medium"/>
                <a:sym typeface="Mulish Medium"/>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41" name="Google Shape;341;p11"/>
          <p:cNvSpPr/>
          <p:nvPr/>
        </p:nvSpPr>
        <p:spPr>
          <a:xfrm>
            <a:off x="0" y="4609488"/>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0" y="0"/>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4180625" y="74650"/>
            <a:ext cx="600600" cy="468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1"/>
          <p:cNvGrpSpPr/>
          <p:nvPr/>
        </p:nvGrpSpPr>
        <p:grpSpPr>
          <a:xfrm>
            <a:off x="4380308" y="177933"/>
            <a:ext cx="201427" cy="210169"/>
            <a:chOff x="5143693" y="188357"/>
            <a:chExt cx="153843" cy="160520"/>
          </a:xfrm>
        </p:grpSpPr>
        <p:sp>
          <p:nvSpPr>
            <p:cNvPr id="345" name="Google Shape;345;p11"/>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11"/>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11"/>
          <p:cNvGrpSpPr/>
          <p:nvPr/>
        </p:nvGrpSpPr>
        <p:grpSpPr>
          <a:xfrm>
            <a:off x="3643773" y="202655"/>
            <a:ext cx="236409" cy="169294"/>
            <a:chOff x="3740546" y="215105"/>
            <a:chExt cx="180561" cy="129301"/>
          </a:xfrm>
        </p:grpSpPr>
        <p:sp>
          <p:nvSpPr>
            <p:cNvPr id="349" name="Google Shape;349;p11"/>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11"/>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11"/>
          <p:cNvGrpSpPr/>
          <p:nvPr/>
        </p:nvGrpSpPr>
        <p:grpSpPr>
          <a:xfrm>
            <a:off x="8192365" y="205607"/>
            <a:ext cx="236420" cy="186272"/>
            <a:chOff x="8118277" y="187250"/>
            <a:chExt cx="268293" cy="211384"/>
          </a:xfrm>
        </p:grpSpPr>
        <p:sp>
          <p:nvSpPr>
            <p:cNvPr id="355" name="Google Shape;355;p11"/>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11"/>
          <p:cNvGrpSpPr/>
          <p:nvPr/>
        </p:nvGrpSpPr>
        <p:grpSpPr>
          <a:xfrm>
            <a:off x="715106" y="172001"/>
            <a:ext cx="230574" cy="230597"/>
            <a:chOff x="1869495" y="230908"/>
            <a:chExt cx="117892" cy="117892"/>
          </a:xfrm>
        </p:grpSpPr>
        <p:sp>
          <p:nvSpPr>
            <p:cNvPr id="359" name="Google Shape;359;p11"/>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11"/>
          <p:cNvGrpSpPr/>
          <p:nvPr/>
        </p:nvGrpSpPr>
        <p:grpSpPr>
          <a:xfrm>
            <a:off x="715090" y="4722881"/>
            <a:ext cx="2227501" cy="308121"/>
            <a:chOff x="715090" y="4752256"/>
            <a:chExt cx="2227501" cy="308121"/>
          </a:xfrm>
        </p:grpSpPr>
        <p:sp>
          <p:nvSpPr>
            <p:cNvPr id="362" name="Google Shape;362;p11"/>
            <p:cNvSpPr/>
            <p:nvPr/>
          </p:nvSpPr>
          <p:spPr>
            <a:xfrm>
              <a:off x="1181455" y="4752785"/>
              <a:ext cx="347594" cy="306270"/>
            </a:xfrm>
            <a:custGeom>
              <a:avLst/>
              <a:gdLst/>
              <a:ahLst/>
              <a:cxnLst/>
              <a:rect l="l" t="t" r="r" b="b"/>
              <a:pathLst>
                <a:path w="7890" h="6952" extrusionOk="0">
                  <a:moveTo>
                    <a:pt x="3930" y="1"/>
                  </a:moveTo>
                  <a:cubicBezTo>
                    <a:pt x="3490" y="1"/>
                    <a:pt x="3045" y="85"/>
                    <a:pt x="2617" y="265"/>
                  </a:cubicBezTo>
                  <a:cubicBezTo>
                    <a:pt x="859" y="1000"/>
                    <a:pt x="1" y="3044"/>
                    <a:pt x="737" y="4801"/>
                  </a:cubicBezTo>
                  <a:cubicBezTo>
                    <a:pt x="1290" y="6154"/>
                    <a:pt x="2582" y="6951"/>
                    <a:pt x="3936" y="6951"/>
                  </a:cubicBezTo>
                  <a:cubicBezTo>
                    <a:pt x="4384" y="6951"/>
                    <a:pt x="4837" y="6864"/>
                    <a:pt x="5274" y="6682"/>
                  </a:cubicBezTo>
                  <a:cubicBezTo>
                    <a:pt x="7031" y="5946"/>
                    <a:pt x="7890" y="3943"/>
                    <a:pt x="7154" y="2145"/>
                  </a:cubicBezTo>
                  <a:cubicBezTo>
                    <a:pt x="6597" y="815"/>
                    <a:pt x="5293" y="1"/>
                    <a:pt x="393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2128634" y="4752785"/>
              <a:ext cx="347594" cy="306006"/>
            </a:xfrm>
            <a:custGeom>
              <a:avLst/>
              <a:gdLst/>
              <a:ahLst/>
              <a:cxnLst/>
              <a:rect l="l" t="t" r="r" b="b"/>
              <a:pathLst>
                <a:path w="7890" h="6946" extrusionOk="0">
                  <a:moveTo>
                    <a:pt x="3947" y="1"/>
                  </a:moveTo>
                  <a:cubicBezTo>
                    <a:pt x="3505" y="1"/>
                    <a:pt x="3055" y="85"/>
                    <a:pt x="2617" y="265"/>
                  </a:cubicBezTo>
                  <a:cubicBezTo>
                    <a:pt x="859" y="1000"/>
                    <a:pt x="1" y="3044"/>
                    <a:pt x="736" y="4801"/>
                  </a:cubicBezTo>
                  <a:cubicBezTo>
                    <a:pt x="1293" y="6131"/>
                    <a:pt x="2597" y="6946"/>
                    <a:pt x="3960" y="6946"/>
                  </a:cubicBezTo>
                  <a:cubicBezTo>
                    <a:pt x="4400" y="6946"/>
                    <a:pt x="4845" y="6861"/>
                    <a:pt x="5273" y="6682"/>
                  </a:cubicBezTo>
                  <a:cubicBezTo>
                    <a:pt x="7072" y="5946"/>
                    <a:pt x="7889" y="3902"/>
                    <a:pt x="7154" y="2145"/>
                  </a:cubicBezTo>
                  <a:cubicBezTo>
                    <a:pt x="6597" y="815"/>
                    <a:pt x="5316" y="1"/>
                    <a:pt x="3947"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rgbClr val="1A1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715090" y="4754723"/>
              <a:ext cx="336756" cy="305654"/>
            </a:xfrm>
            <a:custGeom>
              <a:avLst/>
              <a:gdLst/>
              <a:ahLst/>
              <a:cxnLst/>
              <a:rect l="l" t="t" r="r" b="b"/>
              <a:pathLst>
                <a:path w="7644" h="6938" extrusionOk="0">
                  <a:moveTo>
                    <a:pt x="3796" y="0"/>
                  </a:moveTo>
                  <a:cubicBezTo>
                    <a:pt x="2218" y="0"/>
                    <a:pt x="793" y="1069"/>
                    <a:pt x="409" y="2673"/>
                  </a:cubicBezTo>
                  <a:cubicBezTo>
                    <a:pt x="0" y="4512"/>
                    <a:pt x="1145" y="6392"/>
                    <a:pt x="2984" y="6842"/>
                  </a:cubicBezTo>
                  <a:cubicBezTo>
                    <a:pt x="3254" y="6907"/>
                    <a:pt x="3525" y="6938"/>
                    <a:pt x="3791" y="6938"/>
                  </a:cubicBezTo>
                  <a:cubicBezTo>
                    <a:pt x="5375" y="6938"/>
                    <a:pt x="6809" y="5842"/>
                    <a:pt x="7194" y="4267"/>
                  </a:cubicBezTo>
                  <a:cubicBezTo>
                    <a:pt x="7644" y="2387"/>
                    <a:pt x="6459" y="507"/>
                    <a:pt x="4619" y="98"/>
                  </a:cubicBezTo>
                  <a:cubicBezTo>
                    <a:pt x="4343" y="32"/>
                    <a:pt x="4067" y="0"/>
                    <a:pt x="379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2607642" y="4752697"/>
              <a:ext cx="334950" cy="306623"/>
            </a:xfrm>
            <a:custGeom>
              <a:avLst/>
              <a:gdLst/>
              <a:ahLst/>
              <a:cxnLst/>
              <a:rect l="l" t="t" r="r" b="b"/>
              <a:pathLst>
                <a:path w="7603" h="6960" extrusionOk="0">
                  <a:moveTo>
                    <a:pt x="3801" y="1"/>
                  </a:moveTo>
                  <a:cubicBezTo>
                    <a:pt x="2912" y="1"/>
                    <a:pt x="2023" y="348"/>
                    <a:pt x="1349" y="1043"/>
                  </a:cubicBezTo>
                  <a:cubicBezTo>
                    <a:pt x="0" y="2392"/>
                    <a:pt x="0" y="4599"/>
                    <a:pt x="1349" y="5948"/>
                  </a:cubicBezTo>
                  <a:cubicBezTo>
                    <a:pt x="2023" y="6622"/>
                    <a:pt x="2912" y="6960"/>
                    <a:pt x="3801" y="6960"/>
                  </a:cubicBezTo>
                  <a:cubicBezTo>
                    <a:pt x="4690" y="6960"/>
                    <a:pt x="5579" y="6622"/>
                    <a:pt x="6254" y="5948"/>
                  </a:cubicBezTo>
                  <a:cubicBezTo>
                    <a:pt x="7603" y="4599"/>
                    <a:pt x="7603" y="2392"/>
                    <a:pt x="6254" y="1043"/>
                  </a:cubicBezTo>
                  <a:cubicBezTo>
                    <a:pt x="5579" y="34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11"/>
            <p:cNvGrpSpPr/>
            <p:nvPr/>
          </p:nvGrpSpPr>
          <p:grpSpPr>
            <a:xfrm>
              <a:off x="2255186" y="4862963"/>
              <a:ext cx="97814" cy="86736"/>
              <a:chOff x="2255186" y="4862963"/>
              <a:chExt cx="97814" cy="86736"/>
            </a:xfrm>
          </p:grpSpPr>
          <p:sp>
            <p:nvSpPr>
              <p:cNvPr id="369" name="Google Shape;369;p11"/>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 name="Google Shape;370;p11"/>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371" name="Google Shape;371;p11"/>
            <p:cNvGrpSpPr/>
            <p:nvPr/>
          </p:nvGrpSpPr>
          <p:grpSpPr>
            <a:xfrm>
              <a:off x="1767461" y="4862963"/>
              <a:ext cx="122764" cy="86736"/>
              <a:chOff x="1779936" y="4862963"/>
              <a:chExt cx="122764" cy="86736"/>
            </a:xfrm>
          </p:grpSpPr>
          <p:grpSp>
            <p:nvGrpSpPr>
              <p:cNvPr id="372" name="Google Shape;372;p11"/>
              <p:cNvGrpSpPr/>
              <p:nvPr/>
            </p:nvGrpSpPr>
            <p:grpSpPr>
              <a:xfrm>
                <a:off x="1779936" y="4862963"/>
                <a:ext cx="97814" cy="86736"/>
                <a:chOff x="2255186" y="4862963"/>
                <a:chExt cx="97814" cy="86736"/>
              </a:xfrm>
            </p:grpSpPr>
            <p:sp>
              <p:nvSpPr>
                <p:cNvPr id="373" name="Google Shape;373;p11"/>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 name="Google Shape;374;p11"/>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cxnSp>
            <p:nvCxnSpPr>
              <p:cNvPr id="375" name="Google Shape;375;p11"/>
              <p:cNvCxnSpPr/>
              <p:nvPr/>
            </p:nvCxnSpPr>
            <p:spPr>
              <a:xfrm>
                <a:off x="19027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376" name="Google Shape;376;p11"/>
            <p:cNvGrpSpPr/>
            <p:nvPr/>
          </p:nvGrpSpPr>
          <p:grpSpPr>
            <a:xfrm rot="10800000">
              <a:off x="1308161" y="4862963"/>
              <a:ext cx="97814" cy="86736"/>
              <a:chOff x="2255186" y="4862963"/>
              <a:chExt cx="97814" cy="86736"/>
            </a:xfrm>
          </p:grpSpPr>
          <p:sp>
            <p:nvSpPr>
              <p:cNvPr id="377" name="Google Shape;377;p11"/>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11"/>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379" name="Google Shape;379;p11"/>
            <p:cNvGrpSpPr/>
            <p:nvPr/>
          </p:nvGrpSpPr>
          <p:grpSpPr>
            <a:xfrm>
              <a:off x="810563" y="4862963"/>
              <a:ext cx="145800" cy="84300"/>
              <a:chOff x="786588" y="4862963"/>
              <a:chExt cx="145800" cy="84300"/>
            </a:xfrm>
          </p:grpSpPr>
          <p:sp>
            <p:nvSpPr>
              <p:cNvPr id="380" name="Google Shape;380;p11"/>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1"/>
            <p:cNvGrpSpPr/>
            <p:nvPr/>
          </p:nvGrpSpPr>
          <p:grpSpPr>
            <a:xfrm rot="10800000">
              <a:off x="2703113" y="4865400"/>
              <a:ext cx="145800" cy="84300"/>
              <a:chOff x="786588" y="4862963"/>
              <a:chExt cx="145800" cy="84300"/>
            </a:xfrm>
          </p:grpSpPr>
          <p:sp>
            <p:nvSpPr>
              <p:cNvPr id="383" name="Google Shape;383;p11"/>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1"/>
          <p:cNvGrpSpPr/>
          <p:nvPr/>
        </p:nvGrpSpPr>
        <p:grpSpPr>
          <a:xfrm>
            <a:off x="6844854" y="4668587"/>
            <a:ext cx="1584035" cy="416703"/>
            <a:chOff x="6844854" y="4668587"/>
            <a:chExt cx="1584035" cy="416703"/>
          </a:xfrm>
        </p:grpSpPr>
        <p:sp>
          <p:nvSpPr>
            <p:cNvPr id="386" name="Google Shape;386;p11"/>
            <p:cNvSpPr/>
            <p:nvPr/>
          </p:nvSpPr>
          <p:spPr>
            <a:xfrm>
              <a:off x="6844854" y="4668587"/>
              <a:ext cx="1584035" cy="416703"/>
            </a:xfrm>
            <a:custGeom>
              <a:avLst/>
              <a:gdLst/>
              <a:ahLst/>
              <a:cxnLst/>
              <a:rect l="l" t="t" r="r" b="b"/>
              <a:pathLst>
                <a:path w="36052" h="9484" extrusionOk="0">
                  <a:moveTo>
                    <a:pt x="31310" y="1"/>
                  </a:moveTo>
                  <a:lnTo>
                    <a:pt x="4742" y="1"/>
                  </a:lnTo>
                  <a:cubicBezTo>
                    <a:pt x="2126" y="1"/>
                    <a:pt x="1" y="2126"/>
                    <a:pt x="1" y="4742"/>
                  </a:cubicBezTo>
                  <a:lnTo>
                    <a:pt x="1" y="4742"/>
                  </a:lnTo>
                  <a:cubicBezTo>
                    <a:pt x="1" y="7358"/>
                    <a:pt x="2126" y="9483"/>
                    <a:pt x="4742" y="9483"/>
                  </a:cubicBezTo>
                  <a:lnTo>
                    <a:pt x="31310" y="9483"/>
                  </a:lnTo>
                  <a:cubicBezTo>
                    <a:pt x="33926" y="9483"/>
                    <a:pt x="36052" y="7358"/>
                    <a:pt x="36052" y="4742"/>
                  </a:cubicBezTo>
                  <a:lnTo>
                    <a:pt x="36052" y="4742"/>
                  </a:lnTo>
                  <a:cubicBezTo>
                    <a:pt x="36052" y="2085"/>
                    <a:pt x="33926" y="1"/>
                    <a:pt x="31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1"/>
            <p:cNvGrpSpPr/>
            <p:nvPr/>
          </p:nvGrpSpPr>
          <p:grpSpPr>
            <a:xfrm>
              <a:off x="8054048" y="4823050"/>
              <a:ext cx="138315" cy="107779"/>
              <a:chOff x="1900456" y="4780923"/>
              <a:chExt cx="138315" cy="107779"/>
            </a:xfrm>
          </p:grpSpPr>
          <p:sp>
            <p:nvSpPr>
              <p:cNvPr id="388" name="Google Shape;388;p11"/>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11"/>
              <p:cNvGrpSpPr/>
              <p:nvPr/>
            </p:nvGrpSpPr>
            <p:grpSpPr>
              <a:xfrm>
                <a:off x="1900456" y="4825827"/>
                <a:ext cx="138315" cy="62875"/>
                <a:chOff x="1900456" y="4825827"/>
                <a:chExt cx="138315" cy="62875"/>
              </a:xfrm>
            </p:grpSpPr>
            <p:sp>
              <p:nvSpPr>
                <p:cNvPr id="390" name="Google Shape;390;p11"/>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2" name="Google Shape;392;p11"/>
            <p:cNvSpPr txBox="1"/>
            <p:nvPr/>
          </p:nvSpPr>
          <p:spPr>
            <a:xfrm>
              <a:off x="7039945" y="4766989"/>
              <a:ext cx="876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Mulish Medium"/>
                  <a:ea typeface="Mulish Medium"/>
                  <a:cs typeface="Mulish Medium"/>
                  <a:sym typeface="Mulish Medium"/>
                </a:rPr>
                <a:t>Download:</a:t>
              </a:r>
              <a:endParaRPr sz="1000">
                <a:solidFill>
                  <a:schemeClr val="dk2"/>
                </a:solidFill>
                <a:latin typeface="Mulish Medium"/>
                <a:ea typeface="Mulish Medium"/>
                <a:cs typeface="Mulish Medium"/>
                <a:sym typeface="Mulish Medium"/>
              </a:endParaRPr>
            </a:p>
          </p:txBody>
        </p:sp>
      </p:grpSp>
      <p:pic>
        <p:nvPicPr>
          <p:cNvPr id="2" name="Picture 1">
            <a:extLst>
              <a:ext uri="{FF2B5EF4-FFF2-40B4-BE49-F238E27FC236}">
                <a16:creationId xmlns:a16="http://schemas.microsoft.com/office/drawing/2014/main" id="{C2AF492E-52FE-E12E-F35F-5BFDE2516450}"/>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393"/>
        <p:cNvGrpSpPr/>
        <p:nvPr/>
      </p:nvGrpSpPr>
      <p:grpSpPr>
        <a:xfrm>
          <a:off x="0" y="0"/>
          <a:ext cx="0" cy="0"/>
          <a:chOff x="0" y="0"/>
          <a:chExt cx="0" cy="0"/>
        </a:xfrm>
      </p:grpSpPr>
      <p:pic>
        <p:nvPicPr>
          <p:cNvPr id="2" name="Picture 1">
            <a:extLst>
              <a:ext uri="{FF2B5EF4-FFF2-40B4-BE49-F238E27FC236}">
                <a16:creationId xmlns:a16="http://schemas.microsoft.com/office/drawing/2014/main" id="{DDAEA64A-196A-8EE0-033B-7227AFD145DF}"/>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94"/>
        <p:cNvGrpSpPr/>
        <p:nvPr/>
      </p:nvGrpSpPr>
      <p:grpSpPr>
        <a:xfrm>
          <a:off x="0" y="0"/>
          <a:ext cx="0" cy="0"/>
          <a:chOff x="0" y="0"/>
          <a:chExt cx="0" cy="0"/>
        </a:xfrm>
      </p:grpSpPr>
      <p:sp>
        <p:nvSpPr>
          <p:cNvPr id="395" name="Google Shape;395;p13"/>
          <p:cNvSpPr/>
          <p:nvPr/>
        </p:nvSpPr>
        <p:spPr>
          <a:xfrm>
            <a:off x="0" y="4609488"/>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0" y="0"/>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txBox="1">
            <a:spLocks noGrp="1"/>
          </p:cNvSpPr>
          <p:nvPr>
            <p:ph type="title"/>
          </p:nvPr>
        </p:nvSpPr>
        <p:spPr>
          <a:xfrm>
            <a:off x="720000" y="535000"/>
            <a:ext cx="685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8" name="Google Shape;398;p13"/>
          <p:cNvSpPr txBox="1">
            <a:spLocks noGrp="1"/>
          </p:cNvSpPr>
          <p:nvPr>
            <p:ph type="title" idx="2" hasCustomPrompt="1"/>
          </p:nvPr>
        </p:nvSpPr>
        <p:spPr>
          <a:xfrm>
            <a:off x="715100" y="1279200"/>
            <a:ext cx="841200" cy="33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9" name="Google Shape;399;p13"/>
          <p:cNvSpPr txBox="1">
            <a:spLocks noGrp="1"/>
          </p:cNvSpPr>
          <p:nvPr>
            <p:ph type="subTitle" idx="1"/>
          </p:nvPr>
        </p:nvSpPr>
        <p:spPr>
          <a:xfrm>
            <a:off x="715100" y="2182886"/>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00" name="Google Shape;400;p13"/>
          <p:cNvSpPr txBox="1">
            <a:spLocks noGrp="1"/>
          </p:cNvSpPr>
          <p:nvPr>
            <p:ph type="title" idx="3" hasCustomPrompt="1"/>
          </p:nvPr>
        </p:nvSpPr>
        <p:spPr>
          <a:xfrm>
            <a:off x="3407013" y="1253075"/>
            <a:ext cx="836700" cy="3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1" name="Google Shape;401;p13"/>
          <p:cNvSpPr txBox="1">
            <a:spLocks noGrp="1"/>
          </p:cNvSpPr>
          <p:nvPr>
            <p:ph type="subTitle" idx="4"/>
          </p:nvPr>
        </p:nvSpPr>
        <p:spPr>
          <a:xfrm>
            <a:off x="3403800" y="2182886"/>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02" name="Google Shape;402;p13"/>
          <p:cNvSpPr txBox="1">
            <a:spLocks noGrp="1"/>
          </p:cNvSpPr>
          <p:nvPr>
            <p:ph type="title" idx="5" hasCustomPrompt="1"/>
          </p:nvPr>
        </p:nvSpPr>
        <p:spPr>
          <a:xfrm>
            <a:off x="6094037" y="1279200"/>
            <a:ext cx="836700" cy="3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3" name="Google Shape;403;p13"/>
          <p:cNvSpPr txBox="1">
            <a:spLocks noGrp="1"/>
          </p:cNvSpPr>
          <p:nvPr>
            <p:ph type="subTitle" idx="6"/>
          </p:nvPr>
        </p:nvSpPr>
        <p:spPr>
          <a:xfrm>
            <a:off x="6094037" y="2182886"/>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04" name="Google Shape;404;p13"/>
          <p:cNvSpPr txBox="1">
            <a:spLocks noGrp="1"/>
          </p:cNvSpPr>
          <p:nvPr>
            <p:ph type="subTitle" idx="7"/>
          </p:nvPr>
        </p:nvSpPr>
        <p:spPr>
          <a:xfrm>
            <a:off x="715100" y="1732638"/>
            <a:ext cx="2336400" cy="44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05" name="Google Shape;405;p13"/>
          <p:cNvSpPr txBox="1">
            <a:spLocks noGrp="1"/>
          </p:cNvSpPr>
          <p:nvPr>
            <p:ph type="subTitle" idx="8"/>
          </p:nvPr>
        </p:nvSpPr>
        <p:spPr>
          <a:xfrm>
            <a:off x="3403800" y="1732638"/>
            <a:ext cx="2336400" cy="44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06" name="Google Shape;406;p13"/>
          <p:cNvSpPr txBox="1">
            <a:spLocks noGrp="1"/>
          </p:cNvSpPr>
          <p:nvPr>
            <p:ph type="subTitle" idx="9"/>
          </p:nvPr>
        </p:nvSpPr>
        <p:spPr>
          <a:xfrm>
            <a:off x="6094037" y="1732638"/>
            <a:ext cx="2336400" cy="44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07" name="Google Shape;407;p13"/>
          <p:cNvSpPr/>
          <p:nvPr/>
        </p:nvSpPr>
        <p:spPr>
          <a:xfrm>
            <a:off x="4180625" y="74650"/>
            <a:ext cx="600600" cy="468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13"/>
          <p:cNvGrpSpPr/>
          <p:nvPr/>
        </p:nvGrpSpPr>
        <p:grpSpPr>
          <a:xfrm>
            <a:off x="4380308" y="177933"/>
            <a:ext cx="201427" cy="210169"/>
            <a:chOff x="5143693" y="188357"/>
            <a:chExt cx="153843" cy="160520"/>
          </a:xfrm>
        </p:grpSpPr>
        <p:sp>
          <p:nvSpPr>
            <p:cNvPr id="409" name="Google Shape;409;p13"/>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13"/>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13"/>
          <p:cNvGrpSpPr/>
          <p:nvPr/>
        </p:nvGrpSpPr>
        <p:grpSpPr>
          <a:xfrm>
            <a:off x="3643773" y="202655"/>
            <a:ext cx="236409" cy="169294"/>
            <a:chOff x="3740546" y="215105"/>
            <a:chExt cx="180561" cy="129301"/>
          </a:xfrm>
        </p:grpSpPr>
        <p:sp>
          <p:nvSpPr>
            <p:cNvPr id="413" name="Google Shape;413;p13"/>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13"/>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3"/>
          <p:cNvGrpSpPr/>
          <p:nvPr/>
        </p:nvGrpSpPr>
        <p:grpSpPr>
          <a:xfrm>
            <a:off x="8192365" y="205607"/>
            <a:ext cx="236420" cy="186272"/>
            <a:chOff x="8118277" y="187250"/>
            <a:chExt cx="268293" cy="211384"/>
          </a:xfrm>
        </p:grpSpPr>
        <p:sp>
          <p:nvSpPr>
            <p:cNvPr id="419" name="Google Shape;419;p13"/>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13"/>
          <p:cNvGrpSpPr/>
          <p:nvPr/>
        </p:nvGrpSpPr>
        <p:grpSpPr>
          <a:xfrm>
            <a:off x="715106" y="172001"/>
            <a:ext cx="230574" cy="230597"/>
            <a:chOff x="1869495" y="230908"/>
            <a:chExt cx="117892" cy="117892"/>
          </a:xfrm>
        </p:grpSpPr>
        <p:sp>
          <p:nvSpPr>
            <p:cNvPr id="423" name="Google Shape;423;p13"/>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13"/>
          <p:cNvGrpSpPr/>
          <p:nvPr/>
        </p:nvGrpSpPr>
        <p:grpSpPr>
          <a:xfrm>
            <a:off x="715090" y="4722881"/>
            <a:ext cx="2227501" cy="308121"/>
            <a:chOff x="715090" y="4752256"/>
            <a:chExt cx="2227501" cy="308121"/>
          </a:xfrm>
        </p:grpSpPr>
        <p:sp>
          <p:nvSpPr>
            <p:cNvPr id="426" name="Google Shape;426;p13"/>
            <p:cNvSpPr/>
            <p:nvPr/>
          </p:nvSpPr>
          <p:spPr>
            <a:xfrm>
              <a:off x="1181455" y="4752785"/>
              <a:ext cx="347594" cy="306270"/>
            </a:xfrm>
            <a:custGeom>
              <a:avLst/>
              <a:gdLst/>
              <a:ahLst/>
              <a:cxnLst/>
              <a:rect l="l" t="t" r="r" b="b"/>
              <a:pathLst>
                <a:path w="7890" h="6952" extrusionOk="0">
                  <a:moveTo>
                    <a:pt x="3930" y="1"/>
                  </a:moveTo>
                  <a:cubicBezTo>
                    <a:pt x="3490" y="1"/>
                    <a:pt x="3045" y="85"/>
                    <a:pt x="2617" y="265"/>
                  </a:cubicBezTo>
                  <a:cubicBezTo>
                    <a:pt x="859" y="1000"/>
                    <a:pt x="1" y="3044"/>
                    <a:pt x="737" y="4801"/>
                  </a:cubicBezTo>
                  <a:cubicBezTo>
                    <a:pt x="1290" y="6154"/>
                    <a:pt x="2582" y="6951"/>
                    <a:pt x="3936" y="6951"/>
                  </a:cubicBezTo>
                  <a:cubicBezTo>
                    <a:pt x="4384" y="6951"/>
                    <a:pt x="4837" y="6864"/>
                    <a:pt x="5274" y="6682"/>
                  </a:cubicBezTo>
                  <a:cubicBezTo>
                    <a:pt x="7031" y="5946"/>
                    <a:pt x="7890" y="3943"/>
                    <a:pt x="7154" y="2145"/>
                  </a:cubicBezTo>
                  <a:cubicBezTo>
                    <a:pt x="6597" y="815"/>
                    <a:pt x="5293" y="1"/>
                    <a:pt x="393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2128634" y="4752785"/>
              <a:ext cx="347594" cy="306006"/>
            </a:xfrm>
            <a:custGeom>
              <a:avLst/>
              <a:gdLst/>
              <a:ahLst/>
              <a:cxnLst/>
              <a:rect l="l" t="t" r="r" b="b"/>
              <a:pathLst>
                <a:path w="7890" h="6946" extrusionOk="0">
                  <a:moveTo>
                    <a:pt x="3947" y="1"/>
                  </a:moveTo>
                  <a:cubicBezTo>
                    <a:pt x="3505" y="1"/>
                    <a:pt x="3055" y="85"/>
                    <a:pt x="2617" y="265"/>
                  </a:cubicBezTo>
                  <a:cubicBezTo>
                    <a:pt x="859" y="1000"/>
                    <a:pt x="1" y="3044"/>
                    <a:pt x="736" y="4801"/>
                  </a:cubicBezTo>
                  <a:cubicBezTo>
                    <a:pt x="1293" y="6131"/>
                    <a:pt x="2597" y="6946"/>
                    <a:pt x="3960" y="6946"/>
                  </a:cubicBezTo>
                  <a:cubicBezTo>
                    <a:pt x="4400" y="6946"/>
                    <a:pt x="4845" y="6861"/>
                    <a:pt x="5273" y="6682"/>
                  </a:cubicBezTo>
                  <a:cubicBezTo>
                    <a:pt x="7072" y="5946"/>
                    <a:pt x="7889" y="3902"/>
                    <a:pt x="7154" y="2145"/>
                  </a:cubicBezTo>
                  <a:cubicBezTo>
                    <a:pt x="6597" y="815"/>
                    <a:pt x="5316" y="1"/>
                    <a:pt x="3947"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rgbClr val="1A1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a:off x="715090" y="4754723"/>
              <a:ext cx="336756" cy="305654"/>
            </a:xfrm>
            <a:custGeom>
              <a:avLst/>
              <a:gdLst/>
              <a:ahLst/>
              <a:cxnLst/>
              <a:rect l="l" t="t" r="r" b="b"/>
              <a:pathLst>
                <a:path w="7644" h="6938" extrusionOk="0">
                  <a:moveTo>
                    <a:pt x="3796" y="0"/>
                  </a:moveTo>
                  <a:cubicBezTo>
                    <a:pt x="2218" y="0"/>
                    <a:pt x="793" y="1069"/>
                    <a:pt x="409" y="2673"/>
                  </a:cubicBezTo>
                  <a:cubicBezTo>
                    <a:pt x="0" y="4512"/>
                    <a:pt x="1145" y="6392"/>
                    <a:pt x="2984" y="6842"/>
                  </a:cubicBezTo>
                  <a:cubicBezTo>
                    <a:pt x="3254" y="6907"/>
                    <a:pt x="3525" y="6938"/>
                    <a:pt x="3791" y="6938"/>
                  </a:cubicBezTo>
                  <a:cubicBezTo>
                    <a:pt x="5375" y="6938"/>
                    <a:pt x="6809" y="5842"/>
                    <a:pt x="7194" y="4267"/>
                  </a:cubicBezTo>
                  <a:cubicBezTo>
                    <a:pt x="7644" y="2387"/>
                    <a:pt x="6459" y="507"/>
                    <a:pt x="4619" y="98"/>
                  </a:cubicBezTo>
                  <a:cubicBezTo>
                    <a:pt x="4343" y="32"/>
                    <a:pt x="4067" y="0"/>
                    <a:pt x="379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2607642" y="4752697"/>
              <a:ext cx="334950" cy="306623"/>
            </a:xfrm>
            <a:custGeom>
              <a:avLst/>
              <a:gdLst/>
              <a:ahLst/>
              <a:cxnLst/>
              <a:rect l="l" t="t" r="r" b="b"/>
              <a:pathLst>
                <a:path w="7603" h="6960" extrusionOk="0">
                  <a:moveTo>
                    <a:pt x="3801" y="1"/>
                  </a:moveTo>
                  <a:cubicBezTo>
                    <a:pt x="2912" y="1"/>
                    <a:pt x="2023" y="348"/>
                    <a:pt x="1349" y="1043"/>
                  </a:cubicBezTo>
                  <a:cubicBezTo>
                    <a:pt x="0" y="2392"/>
                    <a:pt x="0" y="4599"/>
                    <a:pt x="1349" y="5948"/>
                  </a:cubicBezTo>
                  <a:cubicBezTo>
                    <a:pt x="2023" y="6622"/>
                    <a:pt x="2912" y="6960"/>
                    <a:pt x="3801" y="6960"/>
                  </a:cubicBezTo>
                  <a:cubicBezTo>
                    <a:pt x="4690" y="6960"/>
                    <a:pt x="5579" y="6622"/>
                    <a:pt x="6254" y="5948"/>
                  </a:cubicBezTo>
                  <a:cubicBezTo>
                    <a:pt x="7603" y="4599"/>
                    <a:pt x="7603" y="2392"/>
                    <a:pt x="6254" y="1043"/>
                  </a:cubicBezTo>
                  <a:cubicBezTo>
                    <a:pt x="5579" y="34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13"/>
            <p:cNvGrpSpPr/>
            <p:nvPr/>
          </p:nvGrpSpPr>
          <p:grpSpPr>
            <a:xfrm>
              <a:off x="2255186" y="4862963"/>
              <a:ext cx="97814" cy="86736"/>
              <a:chOff x="2255186" y="4862963"/>
              <a:chExt cx="97814" cy="86736"/>
            </a:xfrm>
          </p:grpSpPr>
          <p:sp>
            <p:nvSpPr>
              <p:cNvPr id="433" name="Google Shape;433;p13"/>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13"/>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435" name="Google Shape;435;p13"/>
            <p:cNvGrpSpPr/>
            <p:nvPr/>
          </p:nvGrpSpPr>
          <p:grpSpPr>
            <a:xfrm>
              <a:off x="1767461" y="4862963"/>
              <a:ext cx="122764" cy="86736"/>
              <a:chOff x="1779936" y="4862963"/>
              <a:chExt cx="122764" cy="86736"/>
            </a:xfrm>
          </p:grpSpPr>
          <p:grpSp>
            <p:nvGrpSpPr>
              <p:cNvPr id="436" name="Google Shape;436;p13"/>
              <p:cNvGrpSpPr/>
              <p:nvPr/>
            </p:nvGrpSpPr>
            <p:grpSpPr>
              <a:xfrm>
                <a:off x="1779936" y="4862963"/>
                <a:ext cx="97814" cy="86736"/>
                <a:chOff x="2255186" y="4862963"/>
                <a:chExt cx="97814" cy="86736"/>
              </a:xfrm>
            </p:grpSpPr>
            <p:sp>
              <p:nvSpPr>
                <p:cNvPr id="437" name="Google Shape;437;p13"/>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 name="Google Shape;438;p13"/>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cxnSp>
            <p:nvCxnSpPr>
              <p:cNvPr id="439" name="Google Shape;439;p13"/>
              <p:cNvCxnSpPr/>
              <p:nvPr/>
            </p:nvCxnSpPr>
            <p:spPr>
              <a:xfrm>
                <a:off x="19027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440" name="Google Shape;440;p13"/>
            <p:cNvGrpSpPr/>
            <p:nvPr/>
          </p:nvGrpSpPr>
          <p:grpSpPr>
            <a:xfrm rot="10800000">
              <a:off x="1308161" y="4862963"/>
              <a:ext cx="97814" cy="86736"/>
              <a:chOff x="2255186" y="4862963"/>
              <a:chExt cx="97814" cy="86736"/>
            </a:xfrm>
          </p:grpSpPr>
          <p:sp>
            <p:nvSpPr>
              <p:cNvPr id="441" name="Google Shape;441;p13"/>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13"/>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443" name="Google Shape;443;p13"/>
            <p:cNvGrpSpPr/>
            <p:nvPr/>
          </p:nvGrpSpPr>
          <p:grpSpPr>
            <a:xfrm>
              <a:off x="810563" y="4862963"/>
              <a:ext cx="145800" cy="84300"/>
              <a:chOff x="786588" y="4862963"/>
              <a:chExt cx="145800" cy="84300"/>
            </a:xfrm>
          </p:grpSpPr>
          <p:sp>
            <p:nvSpPr>
              <p:cNvPr id="444" name="Google Shape;444;p13"/>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3"/>
            <p:cNvGrpSpPr/>
            <p:nvPr/>
          </p:nvGrpSpPr>
          <p:grpSpPr>
            <a:xfrm rot="10800000">
              <a:off x="2703113" y="4865400"/>
              <a:ext cx="145800" cy="84300"/>
              <a:chOff x="786588" y="4862963"/>
              <a:chExt cx="145800" cy="84300"/>
            </a:xfrm>
          </p:grpSpPr>
          <p:sp>
            <p:nvSpPr>
              <p:cNvPr id="447" name="Google Shape;447;p13"/>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9" name="Google Shape;449;p13"/>
          <p:cNvSpPr txBox="1">
            <a:spLocks noGrp="1"/>
          </p:cNvSpPr>
          <p:nvPr>
            <p:ph type="title" idx="13" hasCustomPrompt="1"/>
          </p:nvPr>
        </p:nvSpPr>
        <p:spPr>
          <a:xfrm>
            <a:off x="715100" y="3001063"/>
            <a:ext cx="841200" cy="33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13"/>
          <p:cNvSpPr txBox="1">
            <a:spLocks noGrp="1"/>
          </p:cNvSpPr>
          <p:nvPr>
            <p:ph type="subTitle" idx="14"/>
          </p:nvPr>
        </p:nvSpPr>
        <p:spPr>
          <a:xfrm>
            <a:off x="715100" y="390474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51" name="Google Shape;451;p13"/>
          <p:cNvSpPr txBox="1">
            <a:spLocks noGrp="1"/>
          </p:cNvSpPr>
          <p:nvPr>
            <p:ph type="title" idx="15" hasCustomPrompt="1"/>
          </p:nvPr>
        </p:nvSpPr>
        <p:spPr>
          <a:xfrm>
            <a:off x="3403800" y="3001013"/>
            <a:ext cx="836700" cy="3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2" name="Google Shape;452;p13"/>
          <p:cNvSpPr txBox="1">
            <a:spLocks noGrp="1"/>
          </p:cNvSpPr>
          <p:nvPr>
            <p:ph type="subTitle" idx="16"/>
          </p:nvPr>
        </p:nvSpPr>
        <p:spPr>
          <a:xfrm>
            <a:off x="3403800" y="390474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53" name="Google Shape;453;p13"/>
          <p:cNvSpPr txBox="1">
            <a:spLocks noGrp="1"/>
          </p:cNvSpPr>
          <p:nvPr>
            <p:ph type="title" idx="17" hasCustomPrompt="1"/>
          </p:nvPr>
        </p:nvSpPr>
        <p:spPr>
          <a:xfrm>
            <a:off x="6094037" y="3001063"/>
            <a:ext cx="836700" cy="3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4" name="Google Shape;454;p13"/>
          <p:cNvSpPr txBox="1">
            <a:spLocks noGrp="1"/>
          </p:cNvSpPr>
          <p:nvPr>
            <p:ph type="subTitle" idx="18"/>
          </p:nvPr>
        </p:nvSpPr>
        <p:spPr>
          <a:xfrm>
            <a:off x="6094037" y="390474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55" name="Google Shape;455;p13"/>
          <p:cNvSpPr txBox="1">
            <a:spLocks noGrp="1"/>
          </p:cNvSpPr>
          <p:nvPr>
            <p:ph type="subTitle" idx="19"/>
          </p:nvPr>
        </p:nvSpPr>
        <p:spPr>
          <a:xfrm>
            <a:off x="715100" y="3454500"/>
            <a:ext cx="2336400" cy="44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6" name="Google Shape;456;p13"/>
          <p:cNvSpPr txBox="1">
            <a:spLocks noGrp="1"/>
          </p:cNvSpPr>
          <p:nvPr>
            <p:ph type="subTitle" idx="20"/>
          </p:nvPr>
        </p:nvSpPr>
        <p:spPr>
          <a:xfrm>
            <a:off x="3403800" y="3454500"/>
            <a:ext cx="2336400" cy="44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7" name="Google Shape;457;p13"/>
          <p:cNvSpPr txBox="1">
            <a:spLocks noGrp="1"/>
          </p:cNvSpPr>
          <p:nvPr>
            <p:ph type="subTitle" idx="21"/>
          </p:nvPr>
        </p:nvSpPr>
        <p:spPr>
          <a:xfrm>
            <a:off x="6094037" y="3454500"/>
            <a:ext cx="2336400" cy="44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58" name="Google Shape;458;p13"/>
          <p:cNvGrpSpPr/>
          <p:nvPr/>
        </p:nvGrpSpPr>
        <p:grpSpPr>
          <a:xfrm>
            <a:off x="6844854" y="4668587"/>
            <a:ext cx="1584035" cy="416703"/>
            <a:chOff x="6844854" y="4668587"/>
            <a:chExt cx="1584035" cy="416703"/>
          </a:xfrm>
        </p:grpSpPr>
        <p:sp>
          <p:nvSpPr>
            <p:cNvPr id="459" name="Google Shape;459;p13"/>
            <p:cNvSpPr/>
            <p:nvPr/>
          </p:nvSpPr>
          <p:spPr>
            <a:xfrm>
              <a:off x="6844854" y="4668587"/>
              <a:ext cx="1584035" cy="416703"/>
            </a:xfrm>
            <a:custGeom>
              <a:avLst/>
              <a:gdLst/>
              <a:ahLst/>
              <a:cxnLst/>
              <a:rect l="l" t="t" r="r" b="b"/>
              <a:pathLst>
                <a:path w="36052" h="9484" extrusionOk="0">
                  <a:moveTo>
                    <a:pt x="31310" y="1"/>
                  </a:moveTo>
                  <a:lnTo>
                    <a:pt x="4742" y="1"/>
                  </a:lnTo>
                  <a:cubicBezTo>
                    <a:pt x="2126" y="1"/>
                    <a:pt x="1" y="2126"/>
                    <a:pt x="1" y="4742"/>
                  </a:cubicBezTo>
                  <a:lnTo>
                    <a:pt x="1" y="4742"/>
                  </a:lnTo>
                  <a:cubicBezTo>
                    <a:pt x="1" y="7358"/>
                    <a:pt x="2126" y="9483"/>
                    <a:pt x="4742" y="9483"/>
                  </a:cubicBezTo>
                  <a:lnTo>
                    <a:pt x="31310" y="9483"/>
                  </a:lnTo>
                  <a:cubicBezTo>
                    <a:pt x="33926" y="9483"/>
                    <a:pt x="36052" y="7358"/>
                    <a:pt x="36052" y="4742"/>
                  </a:cubicBezTo>
                  <a:lnTo>
                    <a:pt x="36052" y="4742"/>
                  </a:lnTo>
                  <a:cubicBezTo>
                    <a:pt x="36052" y="2085"/>
                    <a:pt x="33926" y="1"/>
                    <a:pt x="31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13"/>
            <p:cNvGrpSpPr/>
            <p:nvPr/>
          </p:nvGrpSpPr>
          <p:grpSpPr>
            <a:xfrm>
              <a:off x="8054048" y="4823050"/>
              <a:ext cx="138315" cy="107779"/>
              <a:chOff x="1900456" y="4780923"/>
              <a:chExt cx="138315" cy="107779"/>
            </a:xfrm>
          </p:grpSpPr>
          <p:sp>
            <p:nvSpPr>
              <p:cNvPr id="461" name="Google Shape;461;p13"/>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13"/>
              <p:cNvGrpSpPr/>
              <p:nvPr/>
            </p:nvGrpSpPr>
            <p:grpSpPr>
              <a:xfrm>
                <a:off x="1900456" y="4825827"/>
                <a:ext cx="138315" cy="62875"/>
                <a:chOff x="1900456" y="4825827"/>
                <a:chExt cx="138315" cy="62875"/>
              </a:xfrm>
            </p:grpSpPr>
            <p:sp>
              <p:nvSpPr>
                <p:cNvPr id="463" name="Google Shape;463;p13"/>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5" name="Google Shape;465;p13"/>
            <p:cNvSpPr txBox="1"/>
            <p:nvPr/>
          </p:nvSpPr>
          <p:spPr>
            <a:xfrm>
              <a:off x="7039945" y="4766989"/>
              <a:ext cx="876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Mulish Medium"/>
                  <a:ea typeface="Mulish Medium"/>
                  <a:cs typeface="Mulish Medium"/>
                  <a:sym typeface="Mulish Medium"/>
                </a:rPr>
                <a:t>Download:</a:t>
              </a:r>
              <a:endParaRPr sz="1000">
                <a:solidFill>
                  <a:schemeClr val="dk2"/>
                </a:solidFill>
                <a:latin typeface="Mulish Medium"/>
                <a:ea typeface="Mulish Medium"/>
                <a:cs typeface="Mulish Medium"/>
                <a:sym typeface="Mulish Medium"/>
              </a:endParaRPr>
            </a:p>
          </p:txBody>
        </p:sp>
      </p:grpSp>
      <p:pic>
        <p:nvPicPr>
          <p:cNvPr id="2" name="Picture 1">
            <a:extLst>
              <a:ext uri="{FF2B5EF4-FFF2-40B4-BE49-F238E27FC236}">
                <a16:creationId xmlns:a16="http://schemas.microsoft.com/office/drawing/2014/main" id="{C09F7533-F5A3-7274-76E2-C1E64DD5DBE2}"/>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BLANK_1_2">
    <p:spTree>
      <p:nvGrpSpPr>
        <p:cNvPr id="1" name="Shape 466"/>
        <p:cNvGrpSpPr/>
        <p:nvPr/>
      </p:nvGrpSpPr>
      <p:grpSpPr>
        <a:xfrm>
          <a:off x="0" y="0"/>
          <a:ext cx="0" cy="0"/>
          <a:chOff x="0" y="0"/>
          <a:chExt cx="0" cy="0"/>
        </a:xfrm>
      </p:grpSpPr>
      <p:sp>
        <p:nvSpPr>
          <p:cNvPr id="467" name="Google Shape;467;p14"/>
          <p:cNvSpPr/>
          <p:nvPr/>
        </p:nvSpPr>
        <p:spPr>
          <a:xfrm>
            <a:off x="0" y="4609488"/>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0" y="0"/>
            <a:ext cx="9144000" cy="5349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0" name="Google Shape;470;p14"/>
          <p:cNvSpPr txBox="1">
            <a:spLocks noGrp="1"/>
          </p:cNvSpPr>
          <p:nvPr>
            <p:ph type="subTitle" idx="1"/>
          </p:nvPr>
        </p:nvSpPr>
        <p:spPr>
          <a:xfrm>
            <a:off x="796200" y="2182873"/>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71" name="Google Shape;471;p14"/>
          <p:cNvSpPr txBox="1">
            <a:spLocks noGrp="1"/>
          </p:cNvSpPr>
          <p:nvPr>
            <p:ph type="subTitle" idx="2"/>
          </p:nvPr>
        </p:nvSpPr>
        <p:spPr>
          <a:xfrm>
            <a:off x="3403800" y="2182873"/>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72" name="Google Shape;472;p14"/>
          <p:cNvSpPr txBox="1">
            <a:spLocks noGrp="1"/>
          </p:cNvSpPr>
          <p:nvPr>
            <p:ph type="subTitle" idx="3"/>
          </p:nvPr>
        </p:nvSpPr>
        <p:spPr>
          <a:xfrm>
            <a:off x="6011400" y="2182872"/>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73" name="Google Shape;473;p14"/>
          <p:cNvSpPr txBox="1">
            <a:spLocks noGrp="1"/>
          </p:cNvSpPr>
          <p:nvPr>
            <p:ph type="subTitle" idx="4"/>
          </p:nvPr>
        </p:nvSpPr>
        <p:spPr>
          <a:xfrm>
            <a:off x="796200" y="3970125"/>
            <a:ext cx="2336400" cy="57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74" name="Google Shape;474;p14"/>
          <p:cNvSpPr txBox="1">
            <a:spLocks noGrp="1"/>
          </p:cNvSpPr>
          <p:nvPr>
            <p:ph type="subTitle" idx="5"/>
          </p:nvPr>
        </p:nvSpPr>
        <p:spPr>
          <a:xfrm>
            <a:off x="3403800" y="3970125"/>
            <a:ext cx="2336400" cy="57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75" name="Google Shape;475;p14"/>
          <p:cNvSpPr txBox="1">
            <a:spLocks noGrp="1"/>
          </p:cNvSpPr>
          <p:nvPr>
            <p:ph type="subTitle" idx="6"/>
          </p:nvPr>
        </p:nvSpPr>
        <p:spPr>
          <a:xfrm>
            <a:off x="6011400" y="3970086"/>
            <a:ext cx="2336400" cy="577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2"/>
                </a:solidFill>
                <a:latin typeface="Mulish Medium"/>
                <a:ea typeface="Mulish Medium"/>
                <a:cs typeface="Mulish Medium"/>
                <a:sym typeface="Mulish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76" name="Google Shape;476;p14"/>
          <p:cNvSpPr txBox="1">
            <a:spLocks noGrp="1"/>
          </p:cNvSpPr>
          <p:nvPr>
            <p:ph type="subTitle" idx="7"/>
          </p:nvPr>
        </p:nvSpPr>
        <p:spPr>
          <a:xfrm>
            <a:off x="791300" y="1515600"/>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7" name="Google Shape;477;p14"/>
          <p:cNvSpPr txBox="1">
            <a:spLocks noGrp="1"/>
          </p:cNvSpPr>
          <p:nvPr>
            <p:ph type="subTitle" idx="8"/>
          </p:nvPr>
        </p:nvSpPr>
        <p:spPr>
          <a:xfrm>
            <a:off x="3403800" y="1515600"/>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8" name="Google Shape;478;p14"/>
          <p:cNvSpPr txBox="1">
            <a:spLocks noGrp="1"/>
          </p:cNvSpPr>
          <p:nvPr>
            <p:ph type="subTitle" idx="9"/>
          </p:nvPr>
        </p:nvSpPr>
        <p:spPr>
          <a:xfrm>
            <a:off x="6016300" y="1515600"/>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9" name="Google Shape;479;p14"/>
          <p:cNvSpPr txBox="1">
            <a:spLocks noGrp="1"/>
          </p:cNvSpPr>
          <p:nvPr>
            <p:ph type="subTitle" idx="13"/>
          </p:nvPr>
        </p:nvSpPr>
        <p:spPr>
          <a:xfrm>
            <a:off x="791300" y="3304050"/>
            <a:ext cx="2336400" cy="577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0" name="Google Shape;480;p14"/>
          <p:cNvSpPr txBox="1">
            <a:spLocks noGrp="1"/>
          </p:cNvSpPr>
          <p:nvPr>
            <p:ph type="subTitle" idx="14"/>
          </p:nvPr>
        </p:nvSpPr>
        <p:spPr>
          <a:xfrm>
            <a:off x="3403650" y="3304050"/>
            <a:ext cx="2336400" cy="577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1" name="Google Shape;481;p14"/>
          <p:cNvSpPr txBox="1">
            <a:spLocks noGrp="1"/>
          </p:cNvSpPr>
          <p:nvPr>
            <p:ph type="subTitle" idx="15"/>
          </p:nvPr>
        </p:nvSpPr>
        <p:spPr>
          <a:xfrm>
            <a:off x="6011400" y="3304000"/>
            <a:ext cx="2336400" cy="577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2" name="Google Shape;482;p14"/>
          <p:cNvSpPr/>
          <p:nvPr/>
        </p:nvSpPr>
        <p:spPr>
          <a:xfrm>
            <a:off x="4180625" y="74650"/>
            <a:ext cx="600600" cy="468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14"/>
          <p:cNvGrpSpPr/>
          <p:nvPr/>
        </p:nvGrpSpPr>
        <p:grpSpPr>
          <a:xfrm>
            <a:off x="4380308" y="177933"/>
            <a:ext cx="201427" cy="210169"/>
            <a:chOff x="5143693" y="188357"/>
            <a:chExt cx="153843" cy="160520"/>
          </a:xfrm>
        </p:grpSpPr>
        <p:sp>
          <p:nvSpPr>
            <p:cNvPr id="484" name="Google Shape;484;p14"/>
            <p:cNvSpPr/>
            <p:nvPr/>
          </p:nvSpPr>
          <p:spPr>
            <a:xfrm>
              <a:off x="5187156" y="188357"/>
              <a:ext cx="66914" cy="66914"/>
            </a:xfrm>
            <a:custGeom>
              <a:avLst/>
              <a:gdLst/>
              <a:ahLst/>
              <a:cxnLst/>
              <a:rect l="l" t="t" r="r" b="b"/>
              <a:pathLst>
                <a:path w="2454" h="2454" extrusionOk="0">
                  <a:moveTo>
                    <a:pt x="1227" y="1"/>
                  </a:moveTo>
                  <a:cubicBezTo>
                    <a:pt x="573" y="1"/>
                    <a:pt x="1" y="573"/>
                    <a:pt x="1" y="1227"/>
                  </a:cubicBezTo>
                  <a:cubicBezTo>
                    <a:pt x="1" y="1881"/>
                    <a:pt x="573" y="2453"/>
                    <a:pt x="1227" y="2453"/>
                  </a:cubicBezTo>
                  <a:cubicBezTo>
                    <a:pt x="1881" y="2453"/>
                    <a:pt x="2453" y="1881"/>
                    <a:pt x="2453" y="1227"/>
                  </a:cubicBezTo>
                  <a:cubicBezTo>
                    <a:pt x="2453" y="573"/>
                    <a:pt x="1922"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5143693" y="279754"/>
              <a:ext cx="153843" cy="69123"/>
            </a:xfrm>
            <a:custGeom>
              <a:avLst/>
              <a:gdLst/>
              <a:ahLst/>
              <a:cxnLst/>
              <a:rect l="l" t="t" r="r" b="b"/>
              <a:pathLst>
                <a:path w="5642" h="2535" extrusionOk="0">
                  <a:moveTo>
                    <a:pt x="1349" y="0"/>
                  </a:moveTo>
                  <a:cubicBezTo>
                    <a:pt x="614" y="0"/>
                    <a:pt x="1" y="613"/>
                    <a:pt x="1" y="1349"/>
                  </a:cubicBezTo>
                  <a:lnTo>
                    <a:pt x="1" y="2534"/>
                  </a:lnTo>
                  <a:lnTo>
                    <a:pt x="5641" y="2534"/>
                  </a:lnTo>
                  <a:lnTo>
                    <a:pt x="5641" y="1349"/>
                  </a:lnTo>
                  <a:cubicBezTo>
                    <a:pt x="5641" y="654"/>
                    <a:pt x="5028" y="0"/>
                    <a:pt x="4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4"/>
          <p:cNvSpPr/>
          <p:nvPr/>
        </p:nvSpPr>
        <p:spPr>
          <a:xfrm>
            <a:off x="3046826" y="205603"/>
            <a:ext cx="205810" cy="186831"/>
          </a:xfrm>
          <a:custGeom>
            <a:avLst/>
            <a:gdLst/>
            <a:ahLst/>
            <a:cxnLst/>
            <a:rect l="l" t="t" r="r" b="b"/>
            <a:pathLst>
              <a:path w="5765" h="5233" extrusionOk="0">
                <a:moveTo>
                  <a:pt x="2903" y="0"/>
                </a:moveTo>
                <a:lnTo>
                  <a:pt x="1" y="1594"/>
                </a:lnTo>
                <a:lnTo>
                  <a:pt x="1" y="5232"/>
                </a:lnTo>
                <a:lnTo>
                  <a:pt x="1922" y="5232"/>
                </a:lnTo>
                <a:lnTo>
                  <a:pt x="1922" y="4006"/>
                </a:lnTo>
                <a:lnTo>
                  <a:pt x="2903" y="3475"/>
                </a:lnTo>
                <a:lnTo>
                  <a:pt x="3843" y="4006"/>
                </a:lnTo>
                <a:lnTo>
                  <a:pt x="3843" y="5232"/>
                </a:lnTo>
                <a:lnTo>
                  <a:pt x="5764" y="5232"/>
                </a:lnTo>
                <a:lnTo>
                  <a:pt x="5764" y="1594"/>
                </a:lnTo>
                <a:lnTo>
                  <a:pt x="2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14"/>
          <p:cNvGrpSpPr/>
          <p:nvPr/>
        </p:nvGrpSpPr>
        <p:grpSpPr>
          <a:xfrm>
            <a:off x="3643773" y="202655"/>
            <a:ext cx="236409" cy="169294"/>
            <a:chOff x="3740546" y="215105"/>
            <a:chExt cx="180561" cy="129301"/>
          </a:xfrm>
        </p:grpSpPr>
        <p:sp>
          <p:nvSpPr>
            <p:cNvPr id="488" name="Google Shape;488;p14"/>
            <p:cNvSpPr/>
            <p:nvPr/>
          </p:nvSpPr>
          <p:spPr>
            <a:xfrm>
              <a:off x="3885414" y="215105"/>
              <a:ext cx="35693" cy="128212"/>
            </a:xfrm>
            <a:custGeom>
              <a:avLst/>
              <a:gdLst/>
              <a:ahLst/>
              <a:cxnLst/>
              <a:rect l="l" t="t" r="r" b="b"/>
              <a:pathLst>
                <a:path w="1309" h="4702" extrusionOk="0">
                  <a:moveTo>
                    <a:pt x="1" y="1"/>
                  </a:moveTo>
                  <a:lnTo>
                    <a:pt x="1" y="4701"/>
                  </a:lnTo>
                  <a:lnTo>
                    <a:pt x="1309" y="4701"/>
                  </a:lnTo>
                  <a:lnTo>
                    <a:pt x="1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3811875" y="257450"/>
              <a:ext cx="35693" cy="86956"/>
            </a:xfrm>
            <a:custGeom>
              <a:avLst/>
              <a:gdLst/>
              <a:ahLst/>
              <a:cxnLst/>
              <a:rect l="l" t="t" r="r" b="b"/>
              <a:pathLst>
                <a:path w="1309" h="3189" extrusionOk="0">
                  <a:moveTo>
                    <a:pt x="0" y="1"/>
                  </a:moveTo>
                  <a:lnTo>
                    <a:pt x="0" y="3189"/>
                  </a:lnTo>
                  <a:lnTo>
                    <a:pt x="1308" y="3189"/>
                  </a:lnTo>
                  <a:lnTo>
                    <a:pt x="1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3740546" y="298705"/>
              <a:ext cx="36811" cy="44610"/>
            </a:xfrm>
            <a:custGeom>
              <a:avLst/>
              <a:gdLst/>
              <a:ahLst/>
              <a:cxnLst/>
              <a:rect l="l" t="t" r="r" b="b"/>
              <a:pathLst>
                <a:path w="1350" h="1636" extrusionOk="0">
                  <a:moveTo>
                    <a:pt x="0" y="0"/>
                  </a:moveTo>
                  <a:lnTo>
                    <a:pt x="0" y="1635"/>
                  </a:lnTo>
                  <a:lnTo>
                    <a:pt x="1349" y="1635"/>
                  </a:lnTo>
                  <a:lnTo>
                    <a:pt x="1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14"/>
          <p:cNvSpPr/>
          <p:nvPr/>
        </p:nvSpPr>
        <p:spPr>
          <a:xfrm>
            <a:off x="5081684" y="167690"/>
            <a:ext cx="230592" cy="230600"/>
          </a:xfrm>
          <a:custGeom>
            <a:avLst/>
            <a:gdLst/>
            <a:ahLst/>
            <a:cxnLst/>
            <a:rect l="l" t="t" r="r" b="b"/>
            <a:pathLst>
              <a:path w="5233" h="5232" extrusionOk="0">
                <a:moveTo>
                  <a:pt x="5232" y="2616"/>
                </a:moveTo>
                <a:cubicBezTo>
                  <a:pt x="5232" y="1185"/>
                  <a:pt x="4047" y="0"/>
                  <a:pt x="2616" y="0"/>
                </a:cubicBezTo>
                <a:cubicBezTo>
                  <a:pt x="1185" y="0"/>
                  <a:pt x="0" y="1185"/>
                  <a:pt x="0" y="2616"/>
                </a:cubicBezTo>
                <a:cubicBezTo>
                  <a:pt x="0" y="4047"/>
                  <a:pt x="1185" y="5232"/>
                  <a:pt x="2616" y="5232"/>
                </a:cubicBezTo>
                <a:cubicBezTo>
                  <a:pt x="3066" y="5232"/>
                  <a:pt x="3474" y="5109"/>
                  <a:pt x="3842" y="4905"/>
                </a:cubicBezTo>
                <a:lnTo>
                  <a:pt x="4619" y="5191"/>
                </a:lnTo>
                <a:lnTo>
                  <a:pt x="4578" y="4414"/>
                </a:lnTo>
                <a:cubicBezTo>
                  <a:pt x="4987" y="3965"/>
                  <a:pt x="5232" y="3311"/>
                  <a:pt x="5232" y="2616"/>
                </a:cubicBezTo>
                <a:close/>
                <a:moveTo>
                  <a:pt x="1676" y="2779"/>
                </a:moveTo>
                <a:cubicBezTo>
                  <a:pt x="1553" y="2779"/>
                  <a:pt x="1472" y="2657"/>
                  <a:pt x="1472" y="2575"/>
                </a:cubicBezTo>
                <a:cubicBezTo>
                  <a:pt x="1472" y="2452"/>
                  <a:pt x="1553" y="2371"/>
                  <a:pt x="1676" y="2371"/>
                </a:cubicBezTo>
                <a:cubicBezTo>
                  <a:pt x="1758" y="2371"/>
                  <a:pt x="1880" y="2452"/>
                  <a:pt x="1880" y="2575"/>
                </a:cubicBezTo>
                <a:cubicBezTo>
                  <a:pt x="1880" y="2657"/>
                  <a:pt x="1758" y="2779"/>
                  <a:pt x="1676" y="2779"/>
                </a:cubicBezTo>
                <a:close/>
                <a:moveTo>
                  <a:pt x="2739" y="2779"/>
                </a:moveTo>
                <a:cubicBezTo>
                  <a:pt x="2616" y="2779"/>
                  <a:pt x="2534" y="2657"/>
                  <a:pt x="2534" y="2575"/>
                </a:cubicBezTo>
                <a:cubicBezTo>
                  <a:pt x="2534" y="2452"/>
                  <a:pt x="2616" y="2371"/>
                  <a:pt x="2739" y="2371"/>
                </a:cubicBezTo>
                <a:cubicBezTo>
                  <a:pt x="2820" y="2371"/>
                  <a:pt x="2943" y="2452"/>
                  <a:pt x="2943" y="2575"/>
                </a:cubicBezTo>
                <a:cubicBezTo>
                  <a:pt x="2943" y="2657"/>
                  <a:pt x="2820" y="2779"/>
                  <a:pt x="2739" y="2779"/>
                </a:cubicBezTo>
                <a:close/>
                <a:moveTo>
                  <a:pt x="3801" y="2779"/>
                </a:moveTo>
                <a:cubicBezTo>
                  <a:pt x="3720" y="2779"/>
                  <a:pt x="3597" y="2657"/>
                  <a:pt x="3597" y="2575"/>
                </a:cubicBezTo>
                <a:cubicBezTo>
                  <a:pt x="3597" y="2452"/>
                  <a:pt x="3720" y="2371"/>
                  <a:pt x="3801" y="2371"/>
                </a:cubicBezTo>
                <a:cubicBezTo>
                  <a:pt x="3924" y="2371"/>
                  <a:pt x="4006" y="2452"/>
                  <a:pt x="4006" y="2575"/>
                </a:cubicBezTo>
                <a:cubicBezTo>
                  <a:pt x="4006" y="2657"/>
                  <a:pt x="3924" y="2779"/>
                  <a:pt x="3801" y="27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5763846" y="166187"/>
            <a:ext cx="230586" cy="242277"/>
          </a:xfrm>
          <a:custGeom>
            <a:avLst/>
            <a:gdLst/>
            <a:ahLst/>
            <a:cxnLst/>
            <a:rect l="l" t="t" r="r" b="b"/>
            <a:pathLst>
              <a:path w="6459" h="6786" extrusionOk="0">
                <a:moveTo>
                  <a:pt x="3311" y="2535"/>
                </a:moveTo>
                <a:cubicBezTo>
                  <a:pt x="3802" y="2535"/>
                  <a:pt x="4211" y="2944"/>
                  <a:pt x="4211" y="3475"/>
                </a:cubicBezTo>
                <a:cubicBezTo>
                  <a:pt x="4211" y="3925"/>
                  <a:pt x="3802" y="4374"/>
                  <a:pt x="3311" y="4374"/>
                </a:cubicBezTo>
                <a:cubicBezTo>
                  <a:pt x="2780" y="4374"/>
                  <a:pt x="2371" y="3966"/>
                  <a:pt x="2371" y="3475"/>
                </a:cubicBezTo>
                <a:cubicBezTo>
                  <a:pt x="2371" y="2944"/>
                  <a:pt x="2780" y="2535"/>
                  <a:pt x="3311" y="2535"/>
                </a:cubicBezTo>
                <a:close/>
                <a:moveTo>
                  <a:pt x="2821" y="1"/>
                </a:moveTo>
                <a:cubicBezTo>
                  <a:pt x="2698" y="1"/>
                  <a:pt x="2535" y="123"/>
                  <a:pt x="2535" y="287"/>
                </a:cubicBezTo>
                <a:lnTo>
                  <a:pt x="2535" y="818"/>
                </a:lnTo>
                <a:cubicBezTo>
                  <a:pt x="2535" y="900"/>
                  <a:pt x="2453" y="1023"/>
                  <a:pt x="2371" y="1064"/>
                </a:cubicBezTo>
                <a:cubicBezTo>
                  <a:pt x="2167" y="1145"/>
                  <a:pt x="1840" y="1309"/>
                  <a:pt x="1595" y="1472"/>
                </a:cubicBezTo>
                <a:cubicBezTo>
                  <a:pt x="1545" y="1497"/>
                  <a:pt x="1480" y="1537"/>
                  <a:pt x="1419" y="1537"/>
                </a:cubicBezTo>
                <a:cubicBezTo>
                  <a:pt x="1379" y="1537"/>
                  <a:pt x="1341" y="1520"/>
                  <a:pt x="1309" y="1472"/>
                </a:cubicBezTo>
                <a:lnTo>
                  <a:pt x="900" y="1227"/>
                </a:lnTo>
                <a:cubicBezTo>
                  <a:pt x="835" y="1179"/>
                  <a:pt x="771" y="1156"/>
                  <a:pt x="711" y="1156"/>
                </a:cubicBezTo>
                <a:cubicBezTo>
                  <a:pt x="620" y="1156"/>
                  <a:pt x="541" y="1210"/>
                  <a:pt x="491" y="1309"/>
                </a:cubicBezTo>
                <a:lnTo>
                  <a:pt x="123" y="1963"/>
                </a:lnTo>
                <a:cubicBezTo>
                  <a:pt x="1" y="2126"/>
                  <a:pt x="82" y="2290"/>
                  <a:pt x="205" y="2371"/>
                </a:cubicBezTo>
                <a:lnTo>
                  <a:pt x="818" y="2739"/>
                </a:lnTo>
                <a:cubicBezTo>
                  <a:pt x="777" y="2944"/>
                  <a:pt x="777" y="3148"/>
                  <a:pt x="777" y="3352"/>
                </a:cubicBezTo>
                <a:cubicBezTo>
                  <a:pt x="777" y="3516"/>
                  <a:pt x="777" y="3598"/>
                  <a:pt x="818" y="3761"/>
                </a:cubicBezTo>
                <a:cubicBezTo>
                  <a:pt x="818" y="3884"/>
                  <a:pt x="777" y="4006"/>
                  <a:pt x="695" y="4088"/>
                </a:cubicBezTo>
                <a:lnTo>
                  <a:pt x="287" y="4333"/>
                </a:lnTo>
                <a:cubicBezTo>
                  <a:pt x="123" y="4415"/>
                  <a:pt x="82" y="4579"/>
                  <a:pt x="164" y="4742"/>
                </a:cubicBezTo>
                <a:lnTo>
                  <a:pt x="532" y="5396"/>
                </a:lnTo>
                <a:cubicBezTo>
                  <a:pt x="587" y="5505"/>
                  <a:pt x="677" y="5560"/>
                  <a:pt x="780" y="5560"/>
                </a:cubicBezTo>
                <a:cubicBezTo>
                  <a:pt x="832" y="5560"/>
                  <a:pt x="886" y="5546"/>
                  <a:pt x="941" y="5519"/>
                </a:cubicBezTo>
                <a:lnTo>
                  <a:pt x="1349" y="5233"/>
                </a:lnTo>
                <a:cubicBezTo>
                  <a:pt x="1379" y="5218"/>
                  <a:pt x="1420" y="5208"/>
                  <a:pt x="1462" y="5208"/>
                </a:cubicBezTo>
                <a:cubicBezTo>
                  <a:pt x="1534" y="5208"/>
                  <a:pt x="1610" y="5237"/>
                  <a:pt x="1636" y="5314"/>
                </a:cubicBezTo>
                <a:cubicBezTo>
                  <a:pt x="1922" y="5519"/>
                  <a:pt x="2208" y="5682"/>
                  <a:pt x="2576" y="5764"/>
                </a:cubicBezTo>
                <a:lnTo>
                  <a:pt x="2576" y="6459"/>
                </a:lnTo>
                <a:cubicBezTo>
                  <a:pt x="2576" y="6622"/>
                  <a:pt x="2739" y="6786"/>
                  <a:pt x="2862" y="6786"/>
                </a:cubicBezTo>
                <a:lnTo>
                  <a:pt x="3638" y="6786"/>
                </a:lnTo>
                <a:cubicBezTo>
                  <a:pt x="3802" y="6786"/>
                  <a:pt x="3965" y="6622"/>
                  <a:pt x="3965" y="6459"/>
                </a:cubicBezTo>
                <a:lnTo>
                  <a:pt x="3965" y="5968"/>
                </a:lnTo>
                <a:cubicBezTo>
                  <a:pt x="3965" y="5846"/>
                  <a:pt x="4047" y="5764"/>
                  <a:pt x="4170" y="5723"/>
                </a:cubicBezTo>
                <a:cubicBezTo>
                  <a:pt x="4415" y="5601"/>
                  <a:pt x="4660" y="5437"/>
                  <a:pt x="4865" y="5314"/>
                </a:cubicBezTo>
                <a:cubicBezTo>
                  <a:pt x="4942" y="5237"/>
                  <a:pt x="5004" y="5208"/>
                  <a:pt x="5069" y="5208"/>
                </a:cubicBezTo>
                <a:cubicBezTo>
                  <a:pt x="5107" y="5208"/>
                  <a:pt x="5147" y="5218"/>
                  <a:pt x="5192" y="5233"/>
                </a:cubicBezTo>
                <a:lnTo>
                  <a:pt x="5600" y="5519"/>
                </a:lnTo>
                <a:cubicBezTo>
                  <a:pt x="5655" y="5546"/>
                  <a:pt x="5705" y="5560"/>
                  <a:pt x="5752" y="5560"/>
                </a:cubicBezTo>
                <a:cubicBezTo>
                  <a:pt x="5846" y="5560"/>
                  <a:pt x="5927" y="5505"/>
                  <a:pt x="6009" y="5396"/>
                </a:cubicBezTo>
                <a:lnTo>
                  <a:pt x="6377" y="4742"/>
                </a:lnTo>
                <a:cubicBezTo>
                  <a:pt x="6459" y="4579"/>
                  <a:pt x="6418" y="4415"/>
                  <a:pt x="6254" y="4333"/>
                </a:cubicBezTo>
                <a:lnTo>
                  <a:pt x="5846" y="4088"/>
                </a:lnTo>
                <a:cubicBezTo>
                  <a:pt x="5764" y="4006"/>
                  <a:pt x="5682" y="3884"/>
                  <a:pt x="5682" y="3761"/>
                </a:cubicBezTo>
                <a:cubicBezTo>
                  <a:pt x="5764" y="3720"/>
                  <a:pt x="5764" y="3557"/>
                  <a:pt x="5764" y="3434"/>
                </a:cubicBezTo>
                <a:cubicBezTo>
                  <a:pt x="5764" y="3312"/>
                  <a:pt x="5764" y="3107"/>
                  <a:pt x="5682" y="3025"/>
                </a:cubicBezTo>
                <a:cubicBezTo>
                  <a:pt x="5682" y="2903"/>
                  <a:pt x="5764" y="2739"/>
                  <a:pt x="5846" y="2698"/>
                </a:cubicBezTo>
                <a:lnTo>
                  <a:pt x="6254" y="2453"/>
                </a:lnTo>
                <a:cubicBezTo>
                  <a:pt x="6418" y="2331"/>
                  <a:pt x="6459" y="2167"/>
                  <a:pt x="6377" y="2044"/>
                </a:cubicBezTo>
                <a:lnTo>
                  <a:pt x="6009" y="1350"/>
                </a:lnTo>
                <a:cubicBezTo>
                  <a:pt x="5929" y="1270"/>
                  <a:pt x="5849" y="1207"/>
                  <a:pt x="5758" y="1207"/>
                </a:cubicBezTo>
                <a:cubicBezTo>
                  <a:pt x="5709" y="1207"/>
                  <a:pt x="5657" y="1225"/>
                  <a:pt x="5600" y="1268"/>
                </a:cubicBezTo>
                <a:lnTo>
                  <a:pt x="4987" y="1636"/>
                </a:lnTo>
                <a:cubicBezTo>
                  <a:pt x="4742" y="1350"/>
                  <a:pt x="4415" y="1227"/>
                  <a:pt x="4129" y="1064"/>
                </a:cubicBezTo>
                <a:cubicBezTo>
                  <a:pt x="4006" y="1023"/>
                  <a:pt x="3925" y="900"/>
                  <a:pt x="3925" y="818"/>
                </a:cubicBezTo>
                <a:lnTo>
                  <a:pt x="3925" y="287"/>
                </a:lnTo>
                <a:cubicBezTo>
                  <a:pt x="3925" y="123"/>
                  <a:pt x="3761" y="1"/>
                  <a:pt x="3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14"/>
          <p:cNvGrpSpPr/>
          <p:nvPr/>
        </p:nvGrpSpPr>
        <p:grpSpPr>
          <a:xfrm>
            <a:off x="8192365" y="205607"/>
            <a:ext cx="236420" cy="186272"/>
            <a:chOff x="8118277" y="187250"/>
            <a:chExt cx="268293" cy="211384"/>
          </a:xfrm>
        </p:grpSpPr>
        <p:sp>
          <p:nvSpPr>
            <p:cNvPr id="494" name="Google Shape;494;p14"/>
            <p:cNvSpPr/>
            <p:nvPr/>
          </p:nvSpPr>
          <p:spPr>
            <a:xfrm>
              <a:off x="8118277" y="187250"/>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8118277" y="273097"/>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8118277" y="358945"/>
              <a:ext cx="268293" cy="39689"/>
            </a:xfrm>
            <a:custGeom>
              <a:avLst/>
              <a:gdLst/>
              <a:ahLst/>
              <a:cxnLst/>
              <a:rect l="l" t="t" r="r" b="b"/>
              <a:pathLst>
                <a:path w="30044" h="2044" extrusionOk="0">
                  <a:moveTo>
                    <a:pt x="1023" y="2044"/>
                  </a:moveTo>
                  <a:cubicBezTo>
                    <a:pt x="451" y="2044"/>
                    <a:pt x="1" y="1594"/>
                    <a:pt x="1" y="1022"/>
                  </a:cubicBezTo>
                  <a:cubicBezTo>
                    <a:pt x="1" y="450"/>
                    <a:pt x="451" y="0"/>
                    <a:pt x="1023" y="0"/>
                  </a:cubicBezTo>
                  <a:lnTo>
                    <a:pt x="29022" y="0"/>
                  </a:lnTo>
                  <a:cubicBezTo>
                    <a:pt x="29553" y="0"/>
                    <a:pt x="30043" y="450"/>
                    <a:pt x="30043" y="1022"/>
                  </a:cubicBezTo>
                  <a:cubicBezTo>
                    <a:pt x="30043" y="1594"/>
                    <a:pt x="29553" y="2044"/>
                    <a:pt x="29022" y="20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14"/>
          <p:cNvGrpSpPr/>
          <p:nvPr/>
        </p:nvGrpSpPr>
        <p:grpSpPr>
          <a:xfrm>
            <a:off x="715106" y="172001"/>
            <a:ext cx="230574" cy="230597"/>
            <a:chOff x="1869495" y="230908"/>
            <a:chExt cx="117892" cy="117892"/>
          </a:xfrm>
        </p:grpSpPr>
        <p:sp>
          <p:nvSpPr>
            <p:cNvPr id="498" name="Google Shape;498;p14"/>
            <p:cNvSpPr/>
            <p:nvPr/>
          </p:nvSpPr>
          <p:spPr>
            <a:xfrm>
              <a:off x="1869495" y="230908"/>
              <a:ext cx="105972" cy="105972"/>
            </a:xfrm>
            <a:custGeom>
              <a:avLst/>
              <a:gdLst/>
              <a:ahLst/>
              <a:cxnLst/>
              <a:rect l="l" t="t" r="r" b="b"/>
              <a:pathLst>
                <a:path w="3271" h="3271" extrusionOk="0">
                  <a:moveTo>
                    <a:pt x="1636" y="614"/>
                  </a:moveTo>
                  <a:cubicBezTo>
                    <a:pt x="2208" y="614"/>
                    <a:pt x="2739" y="1063"/>
                    <a:pt x="2739" y="1676"/>
                  </a:cubicBezTo>
                  <a:cubicBezTo>
                    <a:pt x="2739" y="2290"/>
                    <a:pt x="2208" y="2739"/>
                    <a:pt x="1636" y="2739"/>
                  </a:cubicBezTo>
                  <a:cubicBezTo>
                    <a:pt x="1023" y="2739"/>
                    <a:pt x="573" y="2249"/>
                    <a:pt x="573" y="1676"/>
                  </a:cubicBezTo>
                  <a:cubicBezTo>
                    <a:pt x="573" y="1063"/>
                    <a:pt x="1105" y="614"/>
                    <a:pt x="1636" y="614"/>
                  </a:cubicBezTo>
                  <a:close/>
                  <a:moveTo>
                    <a:pt x="1636" y="1"/>
                  </a:moveTo>
                  <a:cubicBezTo>
                    <a:pt x="737" y="1"/>
                    <a:pt x="1" y="696"/>
                    <a:pt x="1" y="1636"/>
                  </a:cubicBezTo>
                  <a:cubicBezTo>
                    <a:pt x="1" y="2535"/>
                    <a:pt x="778" y="3271"/>
                    <a:pt x="1636" y="3271"/>
                  </a:cubicBezTo>
                  <a:cubicBezTo>
                    <a:pt x="2535" y="3271"/>
                    <a:pt x="3271" y="2535"/>
                    <a:pt x="3271" y="1636"/>
                  </a:cubicBezTo>
                  <a:cubicBezTo>
                    <a:pt x="3271" y="696"/>
                    <a:pt x="2535" y="1"/>
                    <a:pt x="1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1944979" y="306068"/>
              <a:ext cx="42408" cy="42732"/>
            </a:xfrm>
            <a:custGeom>
              <a:avLst/>
              <a:gdLst/>
              <a:ahLst/>
              <a:cxnLst/>
              <a:rect l="l" t="t" r="r" b="b"/>
              <a:pathLst>
                <a:path w="1309" h="1319" extrusionOk="0">
                  <a:moveTo>
                    <a:pt x="272" y="0"/>
                  </a:moveTo>
                  <a:cubicBezTo>
                    <a:pt x="195" y="0"/>
                    <a:pt x="123" y="31"/>
                    <a:pt x="82" y="92"/>
                  </a:cubicBezTo>
                  <a:cubicBezTo>
                    <a:pt x="1" y="174"/>
                    <a:pt x="1" y="378"/>
                    <a:pt x="82" y="501"/>
                  </a:cubicBezTo>
                  <a:lnTo>
                    <a:pt x="818" y="1196"/>
                  </a:lnTo>
                  <a:cubicBezTo>
                    <a:pt x="859" y="1237"/>
                    <a:pt x="941" y="1318"/>
                    <a:pt x="1023" y="1318"/>
                  </a:cubicBezTo>
                  <a:cubicBezTo>
                    <a:pt x="1063" y="1318"/>
                    <a:pt x="1145" y="1318"/>
                    <a:pt x="1227" y="1196"/>
                  </a:cubicBezTo>
                  <a:cubicBezTo>
                    <a:pt x="1309" y="1114"/>
                    <a:pt x="1309" y="910"/>
                    <a:pt x="1227" y="787"/>
                  </a:cubicBezTo>
                  <a:lnTo>
                    <a:pt x="491" y="92"/>
                  </a:lnTo>
                  <a:cubicBezTo>
                    <a:pt x="430" y="31"/>
                    <a:pt x="34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14"/>
          <p:cNvGrpSpPr/>
          <p:nvPr/>
        </p:nvGrpSpPr>
        <p:grpSpPr>
          <a:xfrm>
            <a:off x="715090" y="4722881"/>
            <a:ext cx="2227501" cy="308121"/>
            <a:chOff x="715090" y="4752256"/>
            <a:chExt cx="2227501" cy="308121"/>
          </a:xfrm>
        </p:grpSpPr>
        <p:sp>
          <p:nvSpPr>
            <p:cNvPr id="501" name="Google Shape;501;p14"/>
            <p:cNvSpPr/>
            <p:nvPr/>
          </p:nvSpPr>
          <p:spPr>
            <a:xfrm>
              <a:off x="1181455" y="4752785"/>
              <a:ext cx="347594" cy="306270"/>
            </a:xfrm>
            <a:custGeom>
              <a:avLst/>
              <a:gdLst/>
              <a:ahLst/>
              <a:cxnLst/>
              <a:rect l="l" t="t" r="r" b="b"/>
              <a:pathLst>
                <a:path w="7890" h="6952" extrusionOk="0">
                  <a:moveTo>
                    <a:pt x="3930" y="1"/>
                  </a:moveTo>
                  <a:cubicBezTo>
                    <a:pt x="3490" y="1"/>
                    <a:pt x="3045" y="85"/>
                    <a:pt x="2617" y="265"/>
                  </a:cubicBezTo>
                  <a:cubicBezTo>
                    <a:pt x="859" y="1000"/>
                    <a:pt x="1" y="3044"/>
                    <a:pt x="737" y="4801"/>
                  </a:cubicBezTo>
                  <a:cubicBezTo>
                    <a:pt x="1290" y="6154"/>
                    <a:pt x="2582" y="6951"/>
                    <a:pt x="3936" y="6951"/>
                  </a:cubicBezTo>
                  <a:cubicBezTo>
                    <a:pt x="4384" y="6951"/>
                    <a:pt x="4837" y="6864"/>
                    <a:pt x="5274" y="6682"/>
                  </a:cubicBezTo>
                  <a:cubicBezTo>
                    <a:pt x="7031" y="5946"/>
                    <a:pt x="7890" y="3943"/>
                    <a:pt x="7154" y="2145"/>
                  </a:cubicBezTo>
                  <a:cubicBezTo>
                    <a:pt x="6597" y="815"/>
                    <a:pt x="5293" y="1"/>
                    <a:pt x="3930"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2128634" y="4752785"/>
              <a:ext cx="347594" cy="306006"/>
            </a:xfrm>
            <a:custGeom>
              <a:avLst/>
              <a:gdLst/>
              <a:ahLst/>
              <a:cxnLst/>
              <a:rect l="l" t="t" r="r" b="b"/>
              <a:pathLst>
                <a:path w="7890" h="6946" extrusionOk="0">
                  <a:moveTo>
                    <a:pt x="3947" y="1"/>
                  </a:moveTo>
                  <a:cubicBezTo>
                    <a:pt x="3505" y="1"/>
                    <a:pt x="3055" y="85"/>
                    <a:pt x="2617" y="265"/>
                  </a:cubicBezTo>
                  <a:cubicBezTo>
                    <a:pt x="859" y="1000"/>
                    <a:pt x="1" y="3044"/>
                    <a:pt x="736" y="4801"/>
                  </a:cubicBezTo>
                  <a:cubicBezTo>
                    <a:pt x="1293" y="6131"/>
                    <a:pt x="2597" y="6946"/>
                    <a:pt x="3960" y="6946"/>
                  </a:cubicBezTo>
                  <a:cubicBezTo>
                    <a:pt x="4400" y="6946"/>
                    <a:pt x="4845" y="6861"/>
                    <a:pt x="5273" y="6682"/>
                  </a:cubicBezTo>
                  <a:cubicBezTo>
                    <a:pt x="7072" y="5946"/>
                    <a:pt x="7889" y="3902"/>
                    <a:pt x="7154" y="2145"/>
                  </a:cubicBezTo>
                  <a:cubicBezTo>
                    <a:pt x="6597" y="815"/>
                    <a:pt x="5316" y="1"/>
                    <a:pt x="3947"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rgbClr val="1A1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a:off x="1662269" y="4752256"/>
              <a:ext cx="334950" cy="306623"/>
            </a:xfrm>
            <a:custGeom>
              <a:avLst/>
              <a:gdLst/>
              <a:ahLst/>
              <a:cxnLst/>
              <a:rect l="l" t="t" r="r" b="b"/>
              <a:pathLst>
                <a:path w="7603" h="6960" extrusionOk="0">
                  <a:moveTo>
                    <a:pt x="3801" y="1"/>
                  </a:moveTo>
                  <a:cubicBezTo>
                    <a:pt x="2912" y="1"/>
                    <a:pt x="2023" y="338"/>
                    <a:pt x="1349" y="1012"/>
                  </a:cubicBezTo>
                  <a:cubicBezTo>
                    <a:pt x="0" y="2361"/>
                    <a:pt x="0" y="4568"/>
                    <a:pt x="1349" y="5917"/>
                  </a:cubicBezTo>
                  <a:cubicBezTo>
                    <a:pt x="2023" y="6612"/>
                    <a:pt x="2912" y="6959"/>
                    <a:pt x="3801" y="6959"/>
                  </a:cubicBezTo>
                  <a:cubicBezTo>
                    <a:pt x="4690" y="6959"/>
                    <a:pt x="5580" y="6612"/>
                    <a:pt x="6254" y="5917"/>
                  </a:cubicBezTo>
                  <a:cubicBezTo>
                    <a:pt x="7603" y="4568"/>
                    <a:pt x="7603" y="2361"/>
                    <a:pt x="6254" y="1012"/>
                  </a:cubicBezTo>
                  <a:cubicBezTo>
                    <a:pt x="5580" y="33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a:off x="715090" y="4754723"/>
              <a:ext cx="336756" cy="305654"/>
            </a:xfrm>
            <a:custGeom>
              <a:avLst/>
              <a:gdLst/>
              <a:ahLst/>
              <a:cxnLst/>
              <a:rect l="l" t="t" r="r" b="b"/>
              <a:pathLst>
                <a:path w="7644" h="6938" extrusionOk="0">
                  <a:moveTo>
                    <a:pt x="3796" y="0"/>
                  </a:moveTo>
                  <a:cubicBezTo>
                    <a:pt x="2218" y="0"/>
                    <a:pt x="793" y="1069"/>
                    <a:pt x="409" y="2673"/>
                  </a:cubicBezTo>
                  <a:cubicBezTo>
                    <a:pt x="0" y="4512"/>
                    <a:pt x="1145" y="6392"/>
                    <a:pt x="2984" y="6842"/>
                  </a:cubicBezTo>
                  <a:cubicBezTo>
                    <a:pt x="3254" y="6907"/>
                    <a:pt x="3525" y="6938"/>
                    <a:pt x="3791" y="6938"/>
                  </a:cubicBezTo>
                  <a:cubicBezTo>
                    <a:pt x="5375" y="6938"/>
                    <a:pt x="6809" y="5842"/>
                    <a:pt x="7194" y="4267"/>
                  </a:cubicBezTo>
                  <a:cubicBezTo>
                    <a:pt x="7644" y="2387"/>
                    <a:pt x="6459" y="507"/>
                    <a:pt x="4619" y="98"/>
                  </a:cubicBezTo>
                  <a:cubicBezTo>
                    <a:pt x="4343" y="32"/>
                    <a:pt x="4067" y="0"/>
                    <a:pt x="379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a:off x="2607642" y="4752697"/>
              <a:ext cx="334950" cy="306623"/>
            </a:xfrm>
            <a:custGeom>
              <a:avLst/>
              <a:gdLst/>
              <a:ahLst/>
              <a:cxnLst/>
              <a:rect l="l" t="t" r="r" b="b"/>
              <a:pathLst>
                <a:path w="7603" h="6960" extrusionOk="0">
                  <a:moveTo>
                    <a:pt x="3801" y="1"/>
                  </a:moveTo>
                  <a:cubicBezTo>
                    <a:pt x="2912" y="1"/>
                    <a:pt x="2023" y="348"/>
                    <a:pt x="1349" y="1043"/>
                  </a:cubicBezTo>
                  <a:cubicBezTo>
                    <a:pt x="0" y="2392"/>
                    <a:pt x="0" y="4599"/>
                    <a:pt x="1349" y="5948"/>
                  </a:cubicBezTo>
                  <a:cubicBezTo>
                    <a:pt x="2023" y="6622"/>
                    <a:pt x="2912" y="6960"/>
                    <a:pt x="3801" y="6960"/>
                  </a:cubicBezTo>
                  <a:cubicBezTo>
                    <a:pt x="4690" y="6960"/>
                    <a:pt x="5579" y="6622"/>
                    <a:pt x="6254" y="5948"/>
                  </a:cubicBezTo>
                  <a:cubicBezTo>
                    <a:pt x="7603" y="4599"/>
                    <a:pt x="7603" y="2392"/>
                    <a:pt x="6254" y="1043"/>
                  </a:cubicBezTo>
                  <a:cubicBezTo>
                    <a:pt x="5579" y="348"/>
                    <a:pt x="4690" y="1"/>
                    <a:pt x="3801"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14"/>
            <p:cNvGrpSpPr/>
            <p:nvPr/>
          </p:nvGrpSpPr>
          <p:grpSpPr>
            <a:xfrm>
              <a:off x="2255186" y="4862963"/>
              <a:ext cx="97814" cy="86736"/>
              <a:chOff x="2255186" y="4862963"/>
              <a:chExt cx="97814" cy="86736"/>
            </a:xfrm>
          </p:grpSpPr>
          <p:sp>
            <p:nvSpPr>
              <p:cNvPr id="508" name="Google Shape;508;p14"/>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 name="Google Shape;509;p14"/>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510" name="Google Shape;510;p14"/>
            <p:cNvGrpSpPr/>
            <p:nvPr/>
          </p:nvGrpSpPr>
          <p:grpSpPr>
            <a:xfrm>
              <a:off x="1767461" y="4862963"/>
              <a:ext cx="122764" cy="86736"/>
              <a:chOff x="1779936" y="4862963"/>
              <a:chExt cx="122764" cy="86736"/>
            </a:xfrm>
          </p:grpSpPr>
          <p:grpSp>
            <p:nvGrpSpPr>
              <p:cNvPr id="511" name="Google Shape;511;p14"/>
              <p:cNvGrpSpPr/>
              <p:nvPr/>
            </p:nvGrpSpPr>
            <p:grpSpPr>
              <a:xfrm>
                <a:off x="1779936" y="4862963"/>
                <a:ext cx="97814" cy="86736"/>
                <a:chOff x="2255186" y="4862963"/>
                <a:chExt cx="97814" cy="86736"/>
              </a:xfrm>
            </p:grpSpPr>
            <p:sp>
              <p:nvSpPr>
                <p:cNvPr id="512" name="Google Shape;512;p14"/>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 name="Google Shape;513;p14"/>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cxnSp>
            <p:nvCxnSpPr>
              <p:cNvPr id="514" name="Google Shape;514;p14"/>
              <p:cNvCxnSpPr/>
              <p:nvPr/>
            </p:nvCxnSpPr>
            <p:spPr>
              <a:xfrm>
                <a:off x="19027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515" name="Google Shape;515;p14"/>
            <p:cNvGrpSpPr/>
            <p:nvPr/>
          </p:nvGrpSpPr>
          <p:grpSpPr>
            <a:xfrm rot="10800000">
              <a:off x="1308161" y="4862963"/>
              <a:ext cx="97814" cy="86736"/>
              <a:chOff x="2255186" y="4862963"/>
              <a:chExt cx="97814" cy="86736"/>
            </a:xfrm>
          </p:grpSpPr>
          <p:sp>
            <p:nvSpPr>
              <p:cNvPr id="516" name="Google Shape;516;p14"/>
              <p:cNvSpPr/>
              <p:nvPr/>
            </p:nvSpPr>
            <p:spPr>
              <a:xfrm rot="5400000">
                <a:off x="2249486" y="4871098"/>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 name="Google Shape;517;p14"/>
              <p:cNvCxnSpPr/>
              <p:nvPr/>
            </p:nvCxnSpPr>
            <p:spPr>
              <a:xfrm>
                <a:off x="2353000" y="4862963"/>
                <a:ext cx="0" cy="85200"/>
              </a:xfrm>
              <a:prstGeom prst="straightConnector1">
                <a:avLst/>
              </a:prstGeom>
              <a:noFill/>
              <a:ln w="9525" cap="flat" cmpd="sng">
                <a:solidFill>
                  <a:schemeClr val="dk2"/>
                </a:solidFill>
                <a:prstDash val="solid"/>
                <a:round/>
                <a:headEnd type="none" w="med" len="med"/>
                <a:tailEnd type="none" w="med" len="med"/>
              </a:ln>
            </p:spPr>
          </p:cxnSp>
        </p:grpSp>
        <p:grpSp>
          <p:nvGrpSpPr>
            <p:cNvPr id="518" name="Google Shape;518;p14"/>
            <p:cNvGrpSpPr/>
            <p:nvPr/>
          </p:nvGrpSpPr>
          <p:grpSpPr>
            <a:xfrm>
              <a:off x="810563" y="4862963"/>
              <a:ext cx="145800" cy="84300"/>
              <a:chOff x="786588" y="4862963"/>
              <a:chExt cx="145800" cy="84300"/>
            </a:xfrm>
          </p:grpSpPr>
          <p:sp>
            <p:nvSpPr>
              <p:cNvPr id="519" name="Google Shape;519;p14"/>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14"/>
            <p:cNvGrpSpPr/>
            <p:nvPr/>
          </p:nvGrpSpPr>
          <p:grpSpPr>
            <a:xfrm rot="10800000">
              <a:off x="2703113" y="4865400"/>
              <a:ext cx="145800" cy="84300"/>
              <a:chOff x="786588" y="4862963"/>
              <a:chExt cx="145800" cy="84300"/>
            </a:xfrm>
          </p:grpSpPr>
          <p:sp>
            <p:nvSpPr>
              <p:cNvPr id="522" name="Google Shape;522;p14"/>
              <p:cNvSpPr/>
              <p:nvPr/>
            </p:nvSpPr>
            <p:spPr>
              <a:xfrm rot="-5400000">
                <a:off x="8537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rot="-5400000">
                <a:off x="780888" y="4868663"/>
                <a:ext cx="84300" cy="729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 name="Google Shape;524;p14"/>
          <p:cNvGrpSpPr/>
          <p:nvPr/>
        </p:nvGrpSpPr>
        <p:grpSpPr>
          <a:xfrm>
            <a:off x="6844854" y="4668587"/>
            <a:ext cx="1584035" cy="416703"/>
            <a:chOff x="6844854" y="4668587"/>
            <a:chExt cx="1584035" cy="416703"/>
          </a:xfrm>
        </p:grpSpPr>
        <p:sp>
          <p:nvSpPr>
            <p:cNvPr id="525" name="Google Shape;525;p14"/>
            <p:cNvSpPr/>
            <p:nvPr/>
          </p:nvSpPr>
          <p:spPr>
            <a:xfrm>
              <a:off x="6844854" y="4668587"/>
              <a:ext cx="1584035" cy="416703"/>
            </a:xfrm>
            <a:custGeom>
              <a:avLst/>
              <a:gdLst/>
              <a:ahLst/>
              <a:cxnLst/>
              <a:rect l="l" t="t" r="r" b="b"/>
              <a:pathLst>
                <a:path w="36052" h="9484" extrusionOk="0">
                  <a:moveTo>
                    <a:pt x="31310" y="1"/>
                  </a:moveTo>
                  <a:lnTo>
                    <a:pt x="4742" y="1"/>
                  </a:lnTo>
                  <a:cubicBezTo>
                    <a:pt x="2126" y="1"/>
                    <a:pt x="1" y="2126"/>
                    <a:pt x="1" y="4742"/>
                  </a:cubicBezTo>
                  <a:lnTo>
                    <a:pt x="1" y="4742"/>
                  </a:lnTo>
                  <a:cubicBezTo>
                    <a:pt x="1" y="7358"/>
                    <a:pt x="2126" y="9483"/>
                    <a:pt x="4742" y="9483"/>
                  </a:cubicBezTo>
                  <a:lnTo>
                    <a:pt x="31310" y="9483"/>
                  </a:lnTo>
                  <a:cubicBezTo>
                    <a:pt x="33926" y="9483"/>
                    <a:pt x="36052" y="7358"/>
                    <a:pt x="36052" y="4742"/>
                  </a:cubicBezTo>
                  <a:lnTo>
                    <a:pt x="36052" y="4742"/>
                  </a:lnTo>
                  <a:cubicBezTo>
                    <a:pt x="36052" y="2085"/>
                    <a:pt x="33926" y="1"/>
                    <a:pt x="31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14"/>
            <p:cNvGrpSpPr/>
            <p:nvPr/>
          </p:nvGrpSpPr>
          <p:grpSpPr>
            <a:xfrm>
              <a:off x="8054048" y="4823050"/>
              <a:ext cx="138315" cy="107779"/>
              <a:chOff x="1900456" y="4780923"/>
              <a:chExt cx="138315" cy="107779"/>
            </a:xfrm>
          </p:grpSpPr>
          <p:sp>
            <p:nvSpPr>
              <p:cNvPr id="527" name="Google Shape;527;p14"/>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14"/>
              <p:cNvGrpSpPr/>
              <p:nvPr/>
            </p:nvGrpSpPr>
            <p:grpSpPr>
              <a:xfrm>
                <a:off x="1900456" y="4825827"/>
                <a:ext cx="138315" cy="62875"/>
                <a:chOff x="1900456" y="4825827"/>
                <a:chExt cx="138315" cy="62875"/>
              </a:xfrm>
            </p:grpSpPr>
            <p:sp>
              <p:nvSpPr>
                <p:cNvPr id="529" name="Google Shape;529;p14"/>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1" name="Google Shape;531;p14"/>
            <p:cNvSpPr txBox="1"/>
            <p:nvPr/>
          </p:nvSpPr>
          <p:spPr>
            <a:xfrm>
              <a:off x="7039945" y="4766989"/>
              <a:ext cx="876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Mulish Medium"/>
                  <a:ea typeface="Mulish Medium"/>
                  <a:cs typeface="Mulish Medium"/>
                  <a:sym typeface="Mulish Medium"/>
                </a:rPr>
                <a:t>Download:</a:t>
              </a:r>
              <a:endParaRPr sz="1000">
                <a:solidFill>
                  <a:schemeClr val="dk2"/>
                </a:solidFill>
                <a:latin typeface="Mulish Medium"/>
                <a:ea typeface="Mulish Medium"/>
                <a:cs typeface="Mulish Medium"/>
                <a:sym typeface="Mulish Medium"/>
              </a:endParaRPr>
            </a:p>
          </p:txBody>
        </p:sp>
      </p:grpSp>
      <p:pic>
        <p:nvPicPr>
          <p:cNvPr id="2" name="Picture 1">
            <a:extLst>
              <a:ext uri="{FF2B5EF4-FFF2-40B4-BE49-F238E27FC236}">
                <a16:creationId xmlns:a16="http://schemas.microsoft.com/office/drawing/2014/main" id="{3DA5D121-B63E-AE32-A934-E8110101E61C}"/>
              </a:ext>
            </a:extLst>
          </p:cNvPr>
          <p:cNvPicPr>
            <a:picLocks noChangeAspect="1"/>
          </p:cNvPicPr>
          <p:nvPr userDrawn="1"/>
        </p:nvPicPr>
        <p:blipFill>
          <a:blip r:embed="rId2"/>
          <a:stretch>
            <a:fillRect/>
          </a:stretch>
        </p:blipFill>
        <p:spPr>
          <a:xfrm>
            <a:off x="8715375" y="50733"/>
            <a:ext cx="313884" cy="46451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Poppins SemiBold"/>
              <a:buNone/>
              <a:defRPr sz="280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3500"/>
              <a:buFont typeface="Poppins SemiBold"/>
              <a:buNone/>
              <a:defRPr sz="3500">
                <a:solidFill>
                  <a:schemeClr val="accent1"/>
                </a:solidFill>
                <a:latin typeface="Poppins SemiBold"/>
                <a:ea typeface="Poppins SemiBold"/>
                <a:cs typeface="Poppins SemiBold"/>
                <a:sym typeface="Poppins SemiBold"/>
              </a:defRPr>
            </a:lvl2pPr>
            <a:lvl3pPr lvl="2" algn="ctr" rtl="0">
              <a:spcBef>
                <a:spcPts val="0"/>
              </a:spcBef>
              <a:spcAft>
                <a:spcPts val="0"/>
              </a:spcAft>
              <a:buClr>
                <a:schemeClr val="accent1"/>
              </a:buClr>
              <a:buSzPts val="3500"/>
              <a:buFont typeface="Poppins SemiBold"/>
              <a:buNone/>
              <a:defRPr sz="3500">
                <a:solidFill>
                  <a:schemeClr val="accent1"/>
                </a:solidFill>
                <a:latin typeface="Poppins SemiBold"/>
                <a:ea typeface="Poppins SemiBold"/>
                <a:cs typeface="Poppins SemiBold"/>
                <a:sym typeface="Poppins SemiBold"/>
              </a:defRPr>
            </a:lvl3pPr>
            <a:lvl4pPr lvl="3" algn="ctr" rtl="0">
              <a:spcBef>
                <a:spcPts val="0"/>
              </a:spcBef>
              <a:spcAft>
                <a:spcPts val="0"/>
              </a:spcAft>
              <a:buClr>
                <a:schemeClr val="accent1"/>
              </a:buClr>
              <a:buSzPts val="3500"/>
              <a:buFont typeface="Poppins SemiBold"/>
              <a:buNone/>
              <a:defRPr sz="3500">
                <a:solidFill>
                  <a:schemeClr val="accent1"/>
                </a:solidFill>
                <a:latin typeface="Poppins SemiBold"/>
                <a:ea typeface="Poppins SemiBold"/>
                <a:cs typeface="Poppins SemiBold"/>
                <a:sym typeface="Poppins SemiBold"/>
              </a:defRPr>
            </a:lvl4pPr>
            <a:lvl5pPr lvl="4" algn="ctr" rtl="0">
              <a:spcBef>
                <a:spcPts val="0"/>
              </a:spcBef>
              <a:spcAft>
                <a:spcPts val="0"/>
              </a:spcAft>
              <a:buClr>
                <a:schemeClr val="accent1"/>
              </a:buClr>
              <a:buSzPts val="3500"/>
              <a:buFont typeface="Poppins SemiBold"/>
              <a:buNone/>
              <a:defRPr sz="3500">
                <a:solidFill>
                  <a:schemeClr val="accent1"/>
                </a:solidFill>
                <a:latin typeface="Poppins SemiBold"/>
                <a:ea typeface="Poppins SemiBold"/>
                <a:cs typeface="Poppins SemiBold"/>
                <a:sym typeface="Poppins SemiBold"/>
              </a:defRPr>
            </a:lvl5pPr>
            <a:lvl6pPr lvl="5" algn="ctr" rtl="0">
              <a:spcBef>
                <a:spcPts val="0"/>
              </a:spcBef>
              <a:spcAft>
                <a:spcPts val="0"/>
              </a:spcAft>
              <a:buClr>
                <a:schemeClr val="accent1"/>
              </a:buClr>
              <a:buSzPts val="3500"/>
              <a:buFont typeface="Poppins SemiBold"/>
              <a:buNone/>
              <a:defRPr sz="3500">
                <a:solidFill>
                  <a:schemeClr val="accent1"/>
                </a:solidFill>
                <a:latin typeface="Poppins SemiBold"/>
                <a:ea typeface="Poppins SemiBold"/>
                <a:cs typeface="Poppins SemiBold"/>
                <a:sym typeface="Poppins SemiBold"/>
              </a:defRPr>
            </a:lvl6pPr>
            <a:lvl7pPr lvl="6" algn="ctr" rtl="0">
              <a:spcBef>
                <a:spcPts val="0"/>
              </a:spcBef>
              <a:spcAft>
                <a:spcPts val="0"/>
              </a:spcAft>
              <a:buClr>
                <a:schemeClr val="accent1"/>
              </a:buClr>
              <a:buSzPts val="3500"/>
              <a:buFont typeface="Poppins SemiBold"/>
              <a:buNone/>
              <a:defRPr sz="3500">
                <a:solidFill>
                  <a:schemeClr val="accent1"/>
                </a:solidFill>
                <a:latin typeface="Poppins SemiBold"/>
                <a:ea typeface="Poppins SemiBold"/>
                <a:cs typeface="Poppins SemiBold"/>
                <a:sym typeface="Poppins SemiBold"/>
              </a:defRPr>
            </a:lvl7pPr>
            <a:lvl8pPr lvl="7" algn="ctr" rtl="0">
              <a:spcBef>
                <a:spcPts val="0"/>
              </a:spcBef>
              <a:spcAft>
                <a:spcPts val="0"/>
              </a:spcAft>
              <a:buClr>
                <a:schemeClr val="accent1"/>
              </a:buClr>
              <a:buSzPts val="3500"/>
              <a:buFont typeface="Poppins SemiBold"/>
              <a:buNone/>
              <a:defRPr sz="3500">
                <a:solidFill>
                  <a:schemeClr val="accent1"/>
                </a:solidFill>
                <a:latin typeface="Poppins SemiBold"/>
                <a:ea typeface="Poppins SemiBold"/>
                <a:cs typeface="Poppins SemiBold"/>
                <a:sym typeface="Poppins SemiBold"/>
              </a:defRPr>
            </a:lvl8pPr>
            <a:lvl9pPr lvl="8" algn="ctr" rtl="0">
              <a:spcBef>
                <a:spcPts val="0"/>
              </a:spcBef>
              <a:spcAft>
                <a:spcPts val="0"/>
              </a:spcAft>
              <a:buClr>
                <a:schemeClr val="accent1"/>
              </a:buClr>
              <a:buSzPts val="3500"/>
              <a:buFont typeface="Poppins SemiBold"/>
              <a:buNone/>
              <a:defRPr sz="3500">
                <a:solidFill>
                  <a:schemeClr val="accent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Poppins"/>
              <a:buChar char="●"/>
              <a:defRPr sz="1200">
                <a:solidFill>
                  <a:schemeClr val="lt2"/>
                </a:solidFill>
                <a:latin typeface="Poppins"/>
                <a:ea typeface="Poppins"/>
                <a:cs typeface="Poppins"/>
                <a:sym typeface="Poppins"/>
              </a:defRPr>
            </a:lvl1pPr>
            <a:lvl2pPr marL="914400" lvl="1" indent="-304800">
              <a:lnSpc>
                <a:spcPct val="100000"/>
              </a:lnSpc>
              <a:spcBef>
                <a:spcPts val="1600"/>
              </a:spcBef>
              <a:spcAft>
                <a:spcPts val="0"/>
              </a:spcAft>
              <a:buClr>
                <a:schemeClr val="lt2"/>
              </a:buClr>
              <a:buSzPts val="1200"/>
              <a:buFont typeface="Poppins"/>
              <a:buChar char="○"/>
              <a:defRPr sz="1200">
                <a:solidFill>
                  <a:schemeClr val="lt2"/>
                </a:solidFill>
                <a:latin typeface="Poppins"/>
                <a:ea typeface="Poppins"/>
                <a:cs typeface="Poppins"/>
                <a:sym typeface="Poppins"/>
              </a:defRPr>
            </a:lvl2pPr>
            <a:lvl3pPr marL="1371600" lvl="2" indent="-304800">
              <a:lnSpc>
                <a:spcPct val="100000"/>
              </a:lnSpc>
              <a:spcBef>
                <a:spcPts val="1600"/>
              </a:spcBef>
              <a:spcAft>
                <a:spcPts val="0"/>
              </a:spcAft>
              <a:buClr>
                <a:schemeClr val="lt2"/>
              </a:buClr>
              <a:buSzPts val="1200"/>
              <a:buFont typeface="Poppins"/>
              <a:buChar char="■"/>
              <a:defRPr sz="1200">
                <a:solidFill>
                  <a:schemeClr val="lt2"/>
                </a:solidFill>
                <a:latin typeface="Poppins"/>
                <a:ea typeface="Poppins"/>
                <a:cs typeface="Poppins"/>
                <a:sym typeface="Poppins"/>
              </a:defRPr>
            </a:lvl3pPr>
            <a:lvl4pPr marL="1828800" lvl="3" indent="-304800">
              <a:lnSpc>
                <a:spcPct val="100000"/>
              </a:lnSpc>
              <a:spcBef>
                <a:spcPts val="1600"/>
              </a:spcBef>
              <a:spcAft>
                <a:spcPts val="0"/>
              </a:spcAft>
              <a:buClr>
                <a:schemeClr val="lt2"/>
              </a:buClr>
              <a:buSzPts val="1200"/>
              <a:buFont typeface="Poppins"/>
              <a:buChar char="●"/>
              <a:defRPr sz="1200">
                <a:solidFill>
                  <a:schemeClr val="lt2"/>
                </a:solidFill>
                <a:latin typeface="Poppins"/>
                <a:ea typeface="Poppins"/>
                <a:cs typeface="Poppins"/>
                <a:sym typeface="Poppins"/>
              </a:defRPr>
            </a:lvl4pPr>
            <a:lvl5pPr marL="2286000" lvl="4" indent="-304800">
              <a:lnSpc>
                <a:spcPct val="100000"/>
              </a:lnSpc>
              <a:spcBef>
                <a:spcPts val="1600"/>
              </a:spcBef>
              <a:spcAft>
                <a:spcPts val="0"/>
              </a:spcAft>
              <a:buClr>
                <a:schemeClr val="lt2"/>
              </a:buClr>
              <a:buSzPts val="1200"/>
              <a:buFont typeface="Poppins"/>
              <a:buChar char="○"/>
              <a:defRPr sz="1200">
                <a:solidFill>
                  <a:schemeClr val="lt2"/>
                </a:solidFill>
                <a:latin typeface="Poppins"/>
                <a:ea typeface="Poppins"/>
                <a:cs typeface="Poppins"/>
                <a:sym typeface="Poppins"/>
              </a:defRPr>
            </a:lvl5pPr>
            <a:lvl6pPr marL="2743200" lvl="5" indent="-304800">
              <a:lnSpc>
                <a:spcPct val="100000"/>
              </a:lnSpc>
              <a:spcBef>
                <a:spcPts val="1600"/>
              </a:spcBef>
              <a:spcAft>
                <a:spcPts val="0"/>
              </a:spcAft>
              <a:buClr>
                <a:schemeClr val="lt2"/>
              </a:buClr>
              <a:buSzPts val="1200"/>
              <a:buFont typeface="Poppins"/>
              <a:buChar char="■"/>
              <a:defRPr sz="1200">
                <a:solidFill>
                  <a:schemeClr val="lt2"/>
                </a:solidFill>
                <a:latin typeface="Poppins"/>
                <a:ea typeface="Poppins"/>
                <a:cs typeface="Poppins"/>
                <a:sym typeface="Poppins"/>
              </a:defRPr>
            </a:lvl6pPr>
            <a:lvl7pPr marL="3200400" lvl="6" indent="-304800">
              <a:lnSpc>
                <a:spcPct val="100000"/>
              </a:lnSpc>
              <a:spcBef>
                <a:spcPts val="1600"/>
              </a:spcBef>
              <a:spcAft>
                <a:spcPts val="0"/>
              </a:spcAft>
              <a:buClr>
                <a:schemeClr val="lt2"/>
              </a:buClr>
              <a:buSzPts val="1200"/>
              <a:buFont typeface="Poppins"/>
              <a:buChar char="●"/>
              <a:defRPr sz="1200">
                <a:solidFill>
                  <a:schemeClr val="lt2"/>
                </a:solidFill>
                <a:latin typeface="Poppins"/>
                <a:ea typeface="Poppins"/>
                <a:cs typeface="Poppins"/>
                <a:sym typeface="Poppins"/>
              </a:defRPr>
            </a:lvl7pPr>
            <a:lvl8pPr marL="3657600" lvl="7" indent="-304800">
              <a:lnSpc>
                <a:spcPct val="100000"/>
              </a:lnSpc>
              <a:spcBef>
                <a:spcPts val="1600"/>
              </a:spcBef>
              <a:spcAft>
                <a:spcPts val="0"/>
              </a:spcAft>
              <a:buClr>
                <a:schemeClr val="lt2"/>
              </a:buClr>
              <a:buSzPts val="1200"/>
              <a:buFont typeface="Poppins"/>
              <a:buChar char="○"/>
              <a:defRPr sz="1200">
                <a:solidFill>
                  <a:schemeClr val="lt2"/>
                </a:solidFill>
                <a:latin typeface="Poppins"/>
                <a:ea typeface="Poppins"/>
                <a:cs typeface="Poppins"/>
                <a:sym typeface="Poppins"/>
              </a:defRPr>
            </a:lvl8pPr>
            <a:lvl9pPr marL="4114800" lvl="8" indent="-304800">
              <a:lnSpc>
                <a:spcPct val="100000"/>
              </a:lnSpc>
              <a:spcBef>
                <a:spcPts val="1600"/>
              </a:spcBef>
              <a:spcAft>
                <a:spcPts val="1600"/>
              </a:spcAft>
              <a:buClr>
                <a:schemeClr val="lt2"/>
              </a:buClr>
              <a:buSzPts val="1200"/>
              <a:buFont typeface="Poppins"/>
              <a:buChar char="■"/>
              <a:defRPr sz="1200">
                <a:solidFill>
                  <a:schemeClr val="l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7" r:id="rId6"/>
    <p:sldLayoutId id="2147483658" r:id="rId7"/>
    <p:sldLayoutId id="2147483659" r:id="rId8"/>
    <p:sldLayoutId id="2147483660" r:id="rId9"/>
    <p:sldLayoutId id="2147483662" r:id="rId10"/>
    <p:sldLayoutId id="2147483669" r:id="rId11"/>
    <p:sldLayoutId id="2147483670" r:id="rId12"/>
    <p:sldLayoutId id="2147483671" r:id="rId13"/>
    <p:sldLayoutId id="214748367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30"/>
          <p:cNvSpPr/>
          <p:nvPr/>
        </p:nvSpPr>
        <p:spPr>
          <a:xfrm>
            <a:off x="8330119" y="1054200"/>
            <a:ext cx="322125" cy="1313800"/>
          </a:xfrm>
          <a:custGeom>
            <a:avLst/>
            <a:gdLst/>
            <a:ahLst/>
            <a:cxnLst/>
            <a:rect l="l" t="t" r="r" b="b"/>
            <a:pathLst>
              <a:path w="12885" h="52552" extrusionOk="0">
                <a:moveTo>
                  <a:pt x="5911" y="1"/>
                </a:moveTo>
                <a:cubicBezTo>
                  <a:pt x="2679" y="1"/>
                  <a:pt x="1" y="2633"/>
                  <a:pt x="1" y="5865"/>
                </a:cubicBezTo>
                <a:lnTo>
                  <a:pt x="1" y="46686"/>
                </a:lnTo>
                <a:cubicBezTo>
                  <a:pt x="1" y="49919"/>
                  <a:pt x="2679" y="52551"/>
                  <a:pt x="5911" y="52551"/>
                </a:cubicBezTo>
                <a:lnTo>
                  <a:pt x="6973" y="52551"/>
                </a:lnTo>
                <a:cubicBezTo>
                  <a:pt x="10206" y="52551"/>
                  <a:pt x="12884" y="49919"/>
                  <a:pt x="12884" y="46686"/>
                </a:cubicBezTo>
                <a:lnTo>
                  <a:pt x="12884" y="5865"/>
                </a:lnTo>
                <a:cubicBezTo>
                  <a:pt x="12884"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0"/>
          <p:cNvSpPr txBox="1">
            <a:spLocks noGrp="1"/>
          </p:cNvSpPr>
          <p:nvPr>
            <p:ph type="ctrTitle"/>
          </p:nvPr>
        </p:nvSpPr>
        <p:spPr>
          <a:xfrm>
            <a:off x="1188282" y="1003500"/>
            <a:ext cx="4161700" cy="21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kern="300" spc="300" dirty="0">
                <a:solidFill>
                  <a:schemeClr val="accent1"/>
                </a:solidFill>
                <a:latin typeface="Mavenpro"/>
              </a:rPr>
              <a:t>HỆ THỐNG</a:t>
            </a:r>
            <a:endParaRPr sz="4400" kern="300" dirty="0">
              <a:solidFill>
                <a:schemeClr val="accent1"/>
              </a:solidFill>
            </a:endParaRPr>
          </a:p>
          <a:p>
            <a:pPr marL="0" lvl="0" indent="0" algn="l" rtl="0">
              <a:spcBef>
                <a:spcPts val="0"/>
              </a:spcBef>
              <a:spcAft>
                <a:spcPts val="0"/>
              </a:spcAft>
              <a:buNone/>
            </a:pPr>
            <a:r>
              <a:rPr lang="en" sz="5400" dirty="0">
                <a:solidFill>
                  <a:schemeClr val="accent1"/>
                </a:solidFill>
                <a:latin typeface="Mavenpro"/>
              </a:rPr>
              <a:t>NHẬN DIỆN</a:t>
            </a:r>
            <a:br>
              <a:rPr lang="en" sz="6000" dirty="0">
                <a:solidFill>
                  <a:schemeClr val="accent1"/>
                </a:solidFill>
                <a:latin typeface="Mavenpro"/>
              </a:rPr>
            </a:br>
            <a:r>
              <a:rPr lang="en" sz="6600" dirty="0">
                <a:solidFill>
                  <a:schemeClr val="accent1"/>
                </a:solidFill>
                <a:latin typeface="Mavenpro"/>
              </a:rPr>
              <a:t>BIỂN SỐ XE</a:t>
            </a:r>
            <a:endParaRPr sz="5800" dirty="0">
              <a:solidFill>
                <a:schemeClr val="accent1"/>
              </a:solidFill>
              <a:latin typeface="Mavenpro"/>
            </a:endParaRPr>
          </a:p>
        </p:txBody>
      </p:sp>
      <p:sp>
        <p:nvSpPr>
          <p:cNvPr id="1198" name="Google Shape;1198;p30"/>
          <p:cNvSpPr/>
          <p:nvPr/>
        </p:nvSpPr>
        <p:spPr>
          <a:xfrm>
            <a:off x="937766" y="3968775"/>
            <a:ext cx="5013600" cy="510000"/>
          </a:xfrm>
          <a:prstGeom prst="roundRect">
            <a:avLst>
              <a:gd name="adj" fmla="val 50000"/>
            </a:avLst>
          </a:prstGeom>
          <a:gradFill>
            <a:gsLst>
              <a:gs pos="0">
                <a:schemeClr val="lt2"/>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30"/>
          <p:cNvGrpSpPr/>
          <p:nvPr/>
        </p:nvGrpSpPr>
        <p:grpSpPr>
          <a:xfrm>
            <a:off x="6348826" y="3968775"/>
            <a:ext cx="2079900" cy="510000"/>
            <a:chOff x="6348826" y="4608500"/>
            <a:chExt cx="2079900" cy="510000"/>
          </a:xfrm>
        </p:grpSpPr>
        <p:sp>
          <p:nvSpPr>
            <p:cNvPr id="1200" name="Google Shape;1200;p30"/>
            <p:cNvSpPr/>
            <p:nvPr/>
          </p:nvSpPr>
          <p:spPr>
            <a:xfrm>
              <a:off x="6348826" y="4608500"/>
              <a:ext cx="2079900" cy="510000"/>
            </a:xfrm>
            <a:prstGeom prst="roundRect">
              <a:avLst>
                <a:gd name="adj" fmla="val 50000"/>
              </a:avLst>
            </a:prstGeom>
            <a:gradFill>
              <a:gsLst>
                <a:gs pos="0">
                  <a:schemeClr val="lt2"/>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30"/>
            <p:cNvGrpSpPr/>
            <p:nvPr/>
          </p:nvGrpSpPr>
          <p:grpSpPr>
            <a:xfrm>
              <a:off x="7855344" y="4778575"/>
              <a:ext cx="239064" cy="186274"/>
              <a:chOff x="1900456" y="4780923"/>
              <a:chExt cx="138315" cy="107779"/>
            </a:xfrm>
          </p:grpSpPr>
          <p:sp>
            <p:nvSpPr>
              <p:cNvPr id="1202" name="Google Shape;1202;p30"/>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30"/>
              <p:cNvGrpSpPr/>
              <p:nvPr/>
            </p:nvGrpSpPr>
            <p:grpSpPr>
              <a:xfrm>
                <a:off x="1900456" y="4825827"/>
                <a:ext cx="138315" cy="62875"/>
                <a:chOff x="1900456" y="4825827"/>
                <a:chExt cx="138315" cy="62875"/>
              </a:xfrm>
            </p:grpSpPr>
            <p:sp>
              <p:nvSpPr>
                <p:cNvPr id="1204" name="Google Shape;1204;p30"/>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0"/>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06" name="Google Shape;1206;p30"/>
          <p:cNvSpPr txBox="1"/>
          <p:nvPr/>
        </p:nvSpPr>
        <p:spPr>
          <a:xfrm>
            <a:off x="6481937" y="4019025"/>
            <a:ext cx="13713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ulish Medium"/>
                <a:ea typeface="Mulish Medium"/>
                <a:cs typeface="Mulish Medium"/>
                <a:sym typeface="Mulish Medium"/>
              </a:rPr>
              <a:t>Download</a:t>
            </a:r>
            <a:endParaRPr>
              <a:solidFill>
                <a:schemeClr val="dk1"/>
              </a:solidFill>
              <a:latin typeface="Mulish Medium"/>
              <a:ea typeface="Mulish Medium"/>
              <a:cs typeface="Mulish Medium"/>
              <a:sym typeface="Mulish Medium"/>
            </a:endParaRPr>
          </a:p>
        </p:txBody>
      </p:sp>
      <p:sp>
        <p:nvSpPr>
          <p:cNvPr id="1207" name="Google Shape;1207;p30"/>
          <p:cNvSpPr/>
          <p:nvPr/>
        </p:nvSpPr>
        <p:spPr>
          <a:xfrm>
            <a:off x="8491169" y="1257375"/>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0"/>
          <p:cNvSpPr/>
          <p:nvPr/>
        </p:nvSpPr>
        <p:spPr>
          <a:xfrm>
            <a:off x="8491169" y="1720325"/>
            <a:ext cx="25" cy="263225"/>
          </a:xfrm>
          <a:custGeom>
            <a:avLst/>
            <a:gdLst/>
            <a:ahLst/>
            <a:cxnLst/>
            <a:rect l="l" t="t" r="r" b="b"/>
            <a:pathLst>
              <a:path w="1" h="10529" fill="none" extrusionOk="0">
                <a:moveTo>
                  <a:pt x="0" y="0"/>
                </a:moveTo>
                <a:lnTo>
                  <a:pt x="0" y="1052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30"/>
          <p:cNvGrpSpPr/>
          <p:nvPr/>
        </p:nvGrpSpPr>
        <p:grpSpPr>
          <a:xfrm>
            <a:off x="8416131" y="1668375"/>
            <a:ext cx="150100" cy="150100"/>
            <a:chOff x="8425238" y="1668375"/>
            <a:chExt cx="150100" cy="150100"/>
          </a:xfrm>
        </p:grpSpPr>
        <p:sp>
          <p:nvSpPr>
            <p:cNvPr id="1210" name="Google Shape;1210;p30"/>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0"/>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0"/>
            <p:cNvSpPr/>
            <p:nvPr/>
          </p:nvSpPr>
          <p:spPr>
            <a:xfrm>
              <a:off x="8425238" y="1668375"/>
              <a:ext cx="150100" cy="150100"/>
            </a:xfrm>
            <a:custGeom>
              <a:avLst/>
              <a:gdLst/>
              <a:ahLst/>
              <a:cxnLst/>
              <a:rect l="l" t="t" r="r" b="b"/>
              <a:pathLst>
                <a:path w="6004" h="6004" fill="none" extrusionOk="0">
                  <a:moveTo>
                    <a:pt x="6004" y="3002"/>
                  </a:moveTo>
                  <a:cubicBezTo>
                    <a:pt x="6004" y="4664"/>
                    <a:pt x="4665" y="6003"/>
                    <a:pt x="3002" y="6003"/>
                  </a:cubicBezTo>
                  <a:cubicBezTo>
                    <a:pt x="1340" y="6003"/>
                    <a:pt x="1" y="4664"/>
                    <a:pt x="1" y="3002"/>
                  </a:cubicBezTo>
                  <a:cubicBezTo>
                    <a:pt x="1" y="1339"/>
                    <a:pt x="1340" y="0"/>
                    <a:pt x="3002" y="0"/>
                  </a:cubicBezTo>
                  <a:cubicBezTo>
                    <a:pt x="4619" y="0"/>
                    <a:pt x="6004" y="1339"/>
                    <a:pt x="6004"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0"/>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rgbClr val="F62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0"/>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30"/>
          <p:cNvSpPr/>
          <p:nvPr/>
        </p:nvSpPr>
        <p:spPr>
          <a:xfrm>
            <a:off x="8456544" y="2159000"/>
            <a:ext cx="69275" cy="69300"/>
          </a:xfrm>
          <a:custGeom>
            <a:avLst/>
            <a:gdLst/>
            <a:ahLst/>
            <a:cxnLst/>
            <a:rect l="l" t="t" r="r" b="b"/>
            <a:pathLst>
              <a:path w="2771" h="2772" extrusionOk="0">
                <a:moveTo>
                  <a:pt x="2771" y="1386"/>
                </a:moveTo>
                <a:cubicBezTo>
                  <a:pt x="2771" y="2171"/>
                  <a:pt x="2170" y="2772"/>
                  <a:pt x="1385" y="2772"/>
                </a:cubicBezTo>
                <a:cubicBezTo>
                  <a:pt x="600" y="2772"/>
                  <a:pt x="0" y="2171"/>
                  <a:pt x="0" y="1386"/>
                </a:cubicBezTo>
                <a:cubicBezTo>
                  <a:pt x="0" y="601"/>
                  <a:pt x="600" y="1"/>
                  <a:pt x="1385" y="1"/>
                </a:cubicBezTo>
                <a:cubicBezTo>
                  <a:pt x="2170" y="1"/>
                  <a:pt x="2771" y="601"/>
                  <a:pt x="2771" y="1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0"/>
          <p:cNvSpPr/>
          <p:nvPr/>
        </p:nvSpPr>
        <p:spPr>
          <a:xfrm>
            <a:off x="7858413" y="1054200"/>
            <a:ext cx="323275" cy="1313800"/>
          </a:xfrm>
          <a:custGeom>
            <a:avLst/>
            <a:gdLst/>
            <a:ahLst/>
            <a:cxnLst/>
            <a:rect l="l" t="t" r="r" b="b"/>
            <a:pathLst>
              <a:path w="12931" h="52552" extrusionOk="0">
                <a:moveTo>
                  <a:pt x="5865" y="1"/>
                </a:moveTo>
                <a:cubicBezTo>
                  <a:pt x="2632" y="1"/>
                  <a:pt x="0" y="2633"/>
                  <a:pt x="0" y="5865"/>
                </a:cubicBezTo>
                <a:lnTo>
                  <a:pt x="0" y="46686"/>
                </a:lnTo>
                <a:cubicBezTo>
                  <a:pt x="0" y="49919"/>
                  <a:pt x="2632" y="52551"/>
                  <a:pt x="5865" y="52551"/>
                </a:cubicBezTo>
                <a:lnTo>
                  <a:pt x="7019" y="52551"/>
                </a:lnTo>
                <a:cubicBezTo>
                  <a:pt x="10252" y="52551"/>
                  <a:pt x="12930"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0"/>
          <p:cNvSpPr/>
          <p:nvPr/>
        </p:nvSpPr>
        <p:spPr>
          <a:xfrm>
            <a:off x="8020038" y="1257375"/>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0"/>
          <p:cNvSpPr/>
          <p:nvPr/>
        </p:nvSpPr>
        <p:spPr>
          <a:xfrm>
            <a:off x="8020038" y="1197350"/>
            <a:ext cx="25" cy="786200"/>
          </a:xfrm>
          <a:custGeom>
            <a:avLst/>
            <a:gdLst/>
            <a:ahLst/>
            <a:cxnLst/>
            <a:rect l="l" t="t" r="r" b="b"/>
            <a:pathLst>
              <a:path w="1" h="31448" fill="none" extrusionOk="0">
                <a:moveTo>
                  <a:pt x="0" y="1"/>
                </a:moveTo>
                <a:lnTo>
                  <a:pt x="0" y="31448"/>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30"/>
          <p:cNvGrpSpPr/>
          <p:nvPr/>
        </p:nvGrpSpPr>
        <p:grpSpPr>
          <a:xfrm>
            <a:off x="7945000" y="1180050"/>
            <a:ext cx="150100" cy="150100"/>
            <a:chOff x="7935763" y="1180050"/>
            <a:chExt cx="150100" cy="150100"/>
          </a:xfrm>
        </p:grpSpPr>
        <p:sp>
          <p:nvSpPr>
            <p:cNvPr id="1220" name="Google Shape;1220;p30"/>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0"/>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0"/>
            <p:cNvSpPr/>
            <p:nvPr/>
          </p:nvSpPr>
          <p:spPr>
            <a:xfrm>
              <a:off x="7935763" y="1180050"/>
              <a:ext cx="150100" cy="150100"/>
            </a:xfrm>
            <a:custGeom>
              <a:avLst/>
              <a:gdLst/>
              <a:ahLst/>
              <a:cxnLst/>
              <a:rect l="l" t="t" r="r" b="b"/>
              <a:pathLst>
                <a:path w="6004" h="6004" fill="none" extrusionOk="0">
                  <a:moveTo>
                    <a:pt x="6003" y="3002"/>
                  </a:moveTo>
                  <a:cubicBezTo>
                    <a:pt x="6003" y="4664"/>
                    <a:pt x="4664" y="6003"/>
                    <a:pt x="3002" y="6003"/>
                  </a:cubicBezTo>
                  <a:cubicBezTo>
                    <a:pt x="1339" y="6003"/>
                    <a:pt x="0" y="4664"/>
                    <a:pt x="0" y="3002"/>
                  </a:cubicBezTo>
                  <a:cubicBezTo>
                    <a:pt x="0" y="1385"/>
                    <a:pt x="1339" y="0"/>
                    <a:pt x="3002" y="0"/>
                  </a:cubicBezTo>
                  <a:cubicBezTo>
                    <a:pt x="4664" y="0"/>
                    <a:pt x="6003" y="1385"/>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0"/>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0"/>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30"/>
          <p:cNvSpPr/>
          <p:nvPr/>
        </p:nvSpPr>
        <p:spPr>
          <a:xfrm>
            <a:off x="7977325" y="2140550"/>
            <a:ext cx="85450" cy="92375"/>
          </a:xfrm>
          <a:custGeom>
            <a:avLst/>
            <a:gdLst/>
            <a:ahLst/>
            <a:cxnLst/>
            <a:rect l="l" t="t" r="r" b="b"/>
            <a:pathLst>
              <a:path w="3418" h="3695" extrusionOk="0">
                <a:moveTo>
                  <a:pt x="1570" y="2817"/>
                </a:moveTo>
                <a:cubicBezTo>
                  <a:pt x="1016" y="2309"/>
                  <a:pt x="1016" y="1432"/>
                  <a:pt x="1570" y="924"/>
                </a:cubicBezTo>
                <a:cubicBezTo>
                  <a:pt x="2078" y="416"/>
                  <a:pt x="2863" y="416"/>
                  <a:pt x="3418" y="831"/>
                </a:cubicBezTo>
                <a:cubicBezTo>
                  <a:pt x="3048" y="323"/>
                  <a:pt x="2448" y="0"/>
                  <a:pt x="1847" y="0"/>
                </a:cubicBezTo>
                <a:cubicBezTo>
                  <a:pt x="785" y="0"/>
                  <a:pt x="0" y="785"/>
                  <a:pt x="0" y="1847"/>
                </a:cubicBezTo>
                <a:cubicBezTo>
                  <a:pt x="0" y="2863"/>
                  <a:pt x="785" y="3694"/>
                  <a:pt x="1847" y="3694"/>
                </a:cubicBezTo>
                <a:cubicBezTo>
                  <a:pt x="2494" y="3694"/>
                  <a:pt x="3048" y="3325"/>
                  <a:pt x="3418" y="2817"/>
                </a:cubicBezTo>
                <a:cubicBezTo>
                  <a:pt x="2863" y="3325"/>
                  <a:pt x="2078" y="3325"/>
                  <a:pt x="1570" y="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0"/>
          <p:cNvSpPr/>
          <p:nvPr/>
        </p:nvSpPr>
        <p:spPr>
          <a:xfrm>
            <a:off x="7388994" y="1054200"/>
            <a:ext cx="320950" cy="1313800"/>
          </a:xfrm>
          <a:custGeom>
            <a:avLst/>
            <a:gdLst/>
            <a:ahLst/>
            <a:cxnLst/>
            <a:rect l="l" t="t" r="r" b="b"/>
            <a:pathLst>
              <a:path w="12838" h="52552" extrusionOk="0">
                <a:moveTo>
                  <a:pt x="5865" y="1"/>
                </a:moveTo>
                <a:cubicBezTo>
                  <a:pt x="2632" y="1"/>
                  <a:pt x="0" y="2633"/>
                  <a:pt x="0" y="5865"/>
                </a:cubicBezTo>
                <a:lnTo>
                  <a:pt x="0" y="46686"/>
                </a:lnTo>
                <a:cubicBezTo>
                  <a:pt x="0" y="49919"/>
                  <a:pt x="2632" y="52551"/>
                  <a:pt x="5865" y="52551"/>
                </a:cubicBezTo>
                <a:lnTo>
                  <a:pt x="6973" y="52551"/>
                </a:lnTo>
                <a:cubicBezTo>
                  <a:pt x="10206" y="52551"/>
                  <a:pt x="12838"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0"/>
          <p:cNvSpPr/>
          <p:nvPr/>
        </p:nvSpPr>
        <p:spPr>
          <a:xfrm>
            <a:off x="7549456" y="1257375"/>
            <a:ext cx="25" cy="726175"/>
          </a:xfrm>
          <a:custGeom>
            <a:avLst/>
            <a:gdLst/>
            <a:ahLst/>
            <a:cxnLst/>
            <a:rect l="l" t="t" r="r" b="b"/>
            <a:pathLst>
              <a:path w="1" h="29047" fill="none" extrusionOk="0">
                <a:moveTo>
                  <a:pt x="1" y="1"/>
                </a:moveTo>
                <a:lnTo>
                  <a:pt x="1"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0"/>
          <p:cNvSpPr/>
          <p:nvPr/>
        </p:nvSpPr>
        <p:spPr>
          <a:xfrm>
            <a:off x="7549456" y="1563325"/>
            <a:ext cx="25" cy="420225"/>
          </a:xfrm>
          <a:custGeom>
            <a:avLst/>
            <a:gdLst/>
            <a:ahLst/>
            <a:cxnLst/>
            <a:rect l="l" t="t" r="r" b="b"/>
            <a:pathLst>
              <a:path w="1" h="16809" fill="none" extrusionOk="0">
                <a:moveTo>
                  <a:pt x="1" y="0"/>
                </a:moveTo>
                <a:lnTo>
                  <a:pt x="1" y="1680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30"/>
          <p:cNvGrpSpPr/>
          <p:nvPr/>
        </p:nvGrpSpPr>
        <p:grpSpPr>
          <a:xfrm>
            <a:off x="7474419" y="1514825"/>
            <a:ext cx="150100" cy="150100"/>
            <a:chOff x="7463588" y="1514825"/>
            <a:chExt cx="150100" cy="150100"/>
          </a:xfrm>
        </p:grpSpPr>
        <p:sp>
          <p:nvSpPr>
            <p:cNvPr id="1230" name="Google Shape;1230;p30"/>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0"/>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0"/>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0"/>
            <p:cNvSpPr/>
            <p:nvPr/>
          </p:nvSpPr>
          <p:spPr>
            <a:xfrm>
              <a:off x="7483213" y="1534450"/>
              <a:ext cx="112000" cy="112000"/>
            </a:xfrm>
            <a:custGeom>
              <a:avLst/>
              <a:gdLst/>
              <a:ahLst/>
              <a:cxnLst/>
              <a:rect l="l" t="t" r="r" b="b"/>
              <a:pathLst>
                <a:path w="4480" h="4480" fill="none"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0"/>
            <p:cNvSpPr/>
            <p:nvPr/>
          </p:nvSpPr>
          <p:spPr>
            <a:xfrm>
              <a:off x="7463588" y="1514825"/>
              <a:ext cx="150100" cy="150100"/>
            </a:xfrm>
            <a:custGeom>
              <a:avLst/>
              <a:gdLst/>
              <a:ahLst/>
              <a:cxnLst/>
              <a:rect l="l" t="t" r="r" b="b"/>
              <a:pathLst>
                <a:path w="6004" h="6004" fill="none" extrusionOk="0">
                  <a:moveTo>
                    <a:pt x="6003" y="3002"/>
                  </a:moveTo>
                  <a:cubicBezTo>
                    <a:pt x="6003" y="4665"/>
                    <a:pt x="4664" y="6004"/>
                    <a:pt x="3002" y="6004"/>
                  </a:cubicBezTo>
                  <a:cubicBezTo>
                    <a:pt x="1340" y="6004"/>
                    <a:pt x="0" y="4665"/>
                    <a:pt x="0" y="3002"/>
                  </a:cubicBezTo>
                  <a:cubicBezTo>
                    <a:pt x="0" y="1386"/>
                    <a:pt x="1340" y="1"/>
                    <a:pt x="3002" y="1"/>
                  </a:cubicBezTo>
                  <a:cubicBezTo>
                    <a:pt x="4664" y="1"/>
                    <a:pt x="6003" y="1386"/>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0"/>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30"/>
          <p:cNvSpPr/>
          <p:nvPr/>
        </p:nvSpPr>
        <p:spPr>
          <a:xfrm>
            <a:off x="7494619" y="2138225"/>
            <a:ext cx="109700" cy="112000"/>
          </a:xfrm>
          <a:custGeom>
            <a:avLst/>
            <a:gdLst/>
            <a:ahLst/>
            <a:cxnLst/>
            <a:rect l="l" t="t" r="r" b="b"/>
            <a:pathLst>
              <a:path w="4388" h="4480" extrusionOk="0">
                <a:moveTo>
                  <a:pt x="1248" y="647"/>
                </a:moveTo>
                <a:lnTo>
                  <a:pt x="1248" y="1247"/>
                </a:lnTo>
                <a:lnTo>
                  <a:pt x="1248" y="1571"/>
                </a:lnTo>
                <a:lnTo>
                  <a:pt x="1248" y="3603"/>
                </a:lnTo>
                <a:cubicBezTo>
                  <a:pt x="1155" y="3556"/>
                  <a:pt x="971" y="3556"/>
                  <a:pt x="878" y="3556"/>
                </a:cubicBezTo>
                <a:cubicBezTo>
                  <a:pt x="416" y="3556"/>
                  <a:pt x="1" y="3787"/>
                  <a:pt x="1" y="4018"/>
                </a:cubicBezTo>
                <a:cubicBezTo>
                  <a:pt x="1" y="4295"/>
                  <a:pt x="416" y="4480"/>
                  <a:pt x="878" y="4480"/>
                </a:cubicBezTo>
                <a:cubicBezTo>
                  <a:pt x="1340" y="4480"/>
                  <a:pt x="1709" y="4249"/>
                  <a:pt x="1709" y="4018"/>
                </a:cubicBezTo>
                <a:lnTo>
                  <a:pt x="1709" y="1525"/>
                </a:lnTo>
                <a:lnTo>
                  <a:pt x="3926" y="1063"/>
                </a:lnTo>
                <a:lnTo>
                  <a:pt x="3926" y="3002"/>
                </a:lnTo>
                <a:cubicBezTo>
                  <a:pt x="3787" y="2956"/>
                  <a:pt x="3649" y="2956"/>
                  <a:pt x="3510" y="2956"/>
                </a:cubicBezTo>
                <a:cubicBezTo>
                  <a:pt x="3049" y="2956"/>
                  <a:pt x="2633" y="3187"/>
                  <a:pt x="2633" y="3418"/>
                </a:cubicBezTo>
                <a:cubicBezTo>
                  <a:pt x="2633" y="3695"/>
                  <a:pt x="3049" y="3880"/>
                  <a:pt x="3510" y="3880"/>
                </a:cubicBezTo>
                <a:cubicBezTo>
                  <a:pt x="3972" y="3880"/>
                  <a:pt x="4388" y="3649"/>
                  <a:pt x="4388" y="3418"/>
                </a:cubicBezTo>
                <a:lnTo>
                  <a:pt x="4388" y="970"/>
                </a:lnTo>
                <a:lnTo>
                  <a:pt x="4388" y="601"/>
                </a:lnTo>
                <a:lnTo>
                  <a:pt x="43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0"/>
          <p:cNvSpPr txBox="1">
            <a:spLocks noGrp="1"/>
          </p:cNvSpPr>
          <p:nvPr>
            <p:ph type="subTitle" idx="1"/>
          </p:nvPr>
        </p:nvSpPr>
        <p:spPr>
          <a:xfrm>
            <a:off x="1119875" y="3968775"/>
            <a:ext cx="45231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LẬP TRÌNH PYTHON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33"/>
          <p:cNvSpPr/>
          <p:nvPr/>
        </p:nvSpPr>
        <p:spPr>
          <a:xfrm>
            <a:off x="6366750" y="1649725"/>
            <a:ext cx="1521300" cy="9645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81" name="Google Shape;1281;p33"/>
          <p:cNvSpPr txBox="1">
            <a:spLocks noGrp="1"/>
          </p:cNvSpPr>
          <p:nvPr>
            <p:ph type="title"/>
          </p:nvPr>
        </p:nvSpPr>
        <p:spPr>
          <a:xfrm>
            <a:off x="3261360" y="2614225"/>
            <a:ext cx="4682640" cy="76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b="1" dirty="0">
                <a:latin typeface="Mavenpro"/>
              </a:rPr>
              <a:t>GIỚI THIỆU YOLO</a:t>
            </a:r>
            <a:endParaRPr b="1" dirty="0">
              <a:latin typeface="Mavenpro"/>
            </a:endParaRPr>
          </a:p>
        </p:txBody>
      </p:sp>
      <p:sp>
        <p:nvSpPr>
          <p:cNvPr id="1282" name="Google Shape;1282;p33"/>
          <p:cNvSpPr txBox="1">
            <a:spLocks noGrp="1"/>
          </p:cNvSpPr>
          <p:nvPr>
            <p:ph type="title" idx="2"/>
          </p:nvPr>
        </p:nvSpPr>
        <p:spPr>
          <a:xfrm>
            <a:off x="6557745" y="1749913"/>
            <a:ext cx="113931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3</a:t>
            </a:r>
            <a:endParaRPr dirty="0"/>
          </a:p>
        </p:txBody>
      </p:sp>
      <p:grpSp>
        <p:nvGrpSpPr>
          <p:cNvPr id="1284" name="Google Shape;1284;p33"/>
          <p:cNvGrpSpPr/>
          <p:nvPr/>
        </p:nvGrpSpPr>
        <p:grpSpPr>
          <a:xfrm>
            <a:off x="612289" y="4098500"/>
            <a:ext cx="2079900" cy="510000"/>
            <a:chOff x="6348826" y="4608500"/>
            <a:chExt cx="2079900" cy="510000"/>
          </a:xfrm>
        </p:grpSpPr>
        <p:sp>
          <p:nvSpPr>
            <p:cNvPr id="1285" name="Google Shape;1285;p33"/>
            <p:cNvSpPr/>
            <p:nvPr/>
          </p:nvSpPr>
          <p:spPr>
            <a:xfrm>
              <a:off x="6348826" y="4608500"/>
              <a:ext cx="2079900" cy="510000"/>
            </a:xfrm>
            <a:prstGeom prst="roundRect">
              <a:avLst>
                <a:gd name="adj" fmla="val 50000"/>
              </a:avLst>
            </a:prstGeom>
            <a:gradFill>
              <a:gsLst>
                <a:gs pos="0">
                  <a:schemeClr val="lt2"/>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33"/>
            <p:cNvGrpSpPr/>
            <p:nvPr/>
          </p:nvGrpSpPr>
          <p:grpSpPr>
            <a:xfrm>
              <a:off x="7855344" y="4778575"/>
              <a:ext cx="239064" cy="186274"/>
              <a:chOff x="1900456" y="4780923"/>
              <a:chExt cx="138315" cy="107779"/>
            </a:xfrm>
          </p:grpSpPr>
          <p:sp>
            <p:nvSpPr>
              <p:cNvPr id="1287" name="Google Shape;1287;p33"/>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33"/>
              <p:cNvGrpSpPr/>
              <p:nvPr/>
            </p:nvGrpSpPr>
            <p:grpSpPr>
              <a:xfrm>
                <a:off x="1900456" y="4825827"/>
                <a:ext cx="138315" cy="62875"/>
                <a:chOff x="1900456" y="4825827"/>
                <a:chExt cx="138315" cy="62875"/>
              </a:xfrm>
            </p:grpSpPr>
            <p:sp>
              <p:nvSpPr>
                <p:cNvPr id="1289" name="Google Shape;1289;p33"/>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91" name="Google Shape;1291;p33"/>
          <p:cNvSpPr txBox="1"/>
          <p:nvPr/>
        </p:nvSpPr>
        <p:spPr>
          <a:xfrm>
            <a:off x="745400" y="4148750"/>
            <a:ext cx="13713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ulish Medium"/>
                <a:ea typeface="Mulish Medium"/>
                <a:cs typeface="Mulish Medium"/>
                <a:sym typeface="Mulish Medium"/>
              </a:rPr>
              <a:t>Download</a:t>
            </a:r>
            <a:endParaRPr>
              <a:solidFill>
                <a:schemeClr val="dk1"/>
              </a:solidFill>
              <a:latin typeface="Mulish Medium"/>
              <a:ea typeface="Mulish Medium"/>
              <a:cs typeface="Mulish Medium"/>
              <a:sym typeface="Mulish Medium"/>
            </a:endParaRPr>
          </a:p>
        </p:txBody>
      </p:sp>
      <p:sp>
        <p:nvSpPr>
          <p:cNvPr id="1292" name="Google Shape;1292;p33"/>
          <p:cNvSpPr/>
          <p:nvPr/>
        </p:nvSpPr>
        <p:spPr>
          <a:xfrm>
            <a:off x="1952344" y="1239075"/>
            <a:ext cx="322125" cy="1313800"/>
          </a:xfrm>
          <a:custGeom>
            <a:avLst/>
            <a:gdLst/>
            <a:ahLst/>
            <a:cxnLst/>
            <a:rect l="l" t="t" r="r" b="b"/>
            <a:pathLst>
              <a:path w="12885" h="52552" extrusionOk="0">
                <a:moveTo>
                  <a:pt x="5911" y="1"/>
                </a:moveTo>
                <a:cubicBezTo>
                  <a:pt x="2679" y="1"/>
                  <a:pt x="1" y="2633"/>
                  <a:pt x="1" y="5865"/>
                </a:cubicBezTo>
                <a:lnTo>
                  <a:pt x="1" y="46686"/>
                </a:lnTo>
                <a:cubicBezTo>
                  <a:pt x="1" y="49919"/>
                  <a:pt x="2679" y="52551"/>
                  <a:pt x="5911" y="52551"/>
                </a:cubicBezTo>
                <a:lnTo>
                  <a:pt x="6973" y="52551"/>
                </a:lnTo>
                <a:cubicBezTo>
                  <a:pt x="10206" y="52551"/>
                  <a:pt x="12884" y="49919"/>
                  <a:pt x="12884" y="46686"/>
                </a:cubicBezTo>
                <a:lnTo>
                  <a:pt x="12884" y="5865"/>
                </a:lnTo>
                <a:cubicBezTo>
                  <a:pt x="12884"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3"/>
          <p:cNvSpPr/>
          <p:nvPr/>
        </p:nvSpPr>
        <p:spPr>
          <a:xfrm>
            <a:off x="2113394"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flipH="1">
            <a:off x="2093496" y="2106001"/>
            <a:ext cx="19925" cy="62437"/>
          </a:xfrm>
          <a:custGeom>
            <a:avLst/>
            <a:gdLst/>
            <a:ahLst/>
            <a:cxnLst/>
            <a:rect l="l" t="t" r="r" b="b"/>
            <a:pathLst>
              <a:path w="1" h="10529" fill="none" extrusionOk="0">
                <a:moveTo>
                  <a:pt x="0" y="0"/>
                </a:moveTo>
                <a:lnTo>
                  <a:pt x="0" y="1052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33"/>
          <p:cNvGrpSpPr/>
          <p:nvPr/>
        </p:nvGrpSpPr>
        <p:grpSpPr>
          <a:xfrm>
            <a:off x="2038356" y="1963675"/>
            <a:ext cx="150100" cy="150100"/>
            <a:chOff x="8425238" y="1668375"/>
            <a:chExt cx="150100" cy="150100"/>
          </a:xfrm>
        </p:grpSpPr>
        <p:sp>
          <p:nvSpPr>
            <p:cNvPr id="1296" name="Google Shape;1296;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3"/>
            <p:cNvSpPr/>
            <p:nvPr/>
          </p:nvSpPr>
          <p:spPr>
            <a:xfrm>
              <a:off x="8425238" y="1668375"/>
              <a:ext cx="150100" cy="150100"/>
            </a:xfrm>
            <a:custGeom>
              <a:avLst/>
              <a:gdLst/>
              <a:ahLst/>
              <a:cxnLst/>
              <a:rect l="l" t="t" r="r" b="b"/>
              <a:pathLst>
                <a:path w="6004" h="6004" fill="none" extrusionOk="0">
                  <a:moveTo>
                    <a:pt x="6004" y="3002"/>
                  </a:moveTo>
                  <a:cubicBezTo>
                    <a:pt x="6004" y="4664"/>
                    <a:pt x="4665" y="6003"/>
                    <a:pt x="3002" y="6003"/>
                  </a:cubicBezTo>
                  <a:cubicBezTo>
                    <a:pt x="1340" y="6003"/>
                    <a:pt x="1" y="4664"/>
                    <a:pt x="1" y="3002"/>
                  </a:cubicBezTo>
                  <a:cubicBezTo>
                    <a:pt x="1" y="1339"/>
                    <a:pt x="1340" y="0"/>
                    <a:pt x="3002" y="0"/>
                  </a:cubicBezTo>
                  <a:cubicBezTo>
                    <a:pt x="4619" y="0"/>
                    <a:pt x="6004" y="1339"/>
                    <a:pt x="6004"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rgbClr val="F62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33"/>
          <p:cNvSpPr/>
          <p:nvPr/>
        </p:nvSpPr>
        <p:spPr>
          <a:xfrm>
            <a:off x="2078769" y="2343875"/>
            <a:ext cx="69275" cy="69300"/>
          </a:xfrm>
          <a:custGeom>
            <a:avLst/>
            <a:gdLst/>
            <a:ahLst/>
            <a:cxnLst/>
            <a:rect l="l" t="t" r="r" b="b"/>
            <a:pathLst>
              <a:path w="2771" h="2772" extrusionOk="0">
                <a:moveTo>
                  <a:pt x="2771" y="1386"/>
                </a:moveTo>
                <a:cubicBezTo>
                  <a:pt x="2771" y="2171"/>
                  <a:pt x="2170" y="2772"/>
                  <a:pt x="1385" y="2772"/>
                </a:cubicBezTo>
                <a:cubicBezTo>
                  <a:pt x="600" y="2772"/>
                  <a:pt x="0" y="2171"/>
                  <a:pt x="0" y="1386"/>
                </a:cubicBezTo>
                <a:cubicBezTo>
                  <a:pt x="0" y="601"/>
                  <a:pt x="600" y="1"/>
                  <a:pt x="1385" y="1"/>
                </a:cubicBezTo>
                <a:cubicBezTo>
                  <a:pt x="2170" y="1"/>
                  <a:pt x="2771" y="601"/>
                  <a:pt x="2771" y="1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3"/>
          <p:cNvSpPr/>
          <p:nvPr/>
        </p:nvSpPr>
        <p:spPr>
          <a:xfrm>
            <a:off x="1480638" y="1239075"/>
            <a:ext cx="323275" cy="1313800"/>
          </a:xfrm>
          <a:custGeom>
            <a:avLst/>
            <a:gdLst/>
            <a:ahLst/>
            <a:cxnLst/>
            <a:rect l="l" t="t" r="r" b="b"/>
            <a:pathLst>
              <a:path w="12931" h="52552" extrusionOk="0">
                <a:moveTo>
                  <a:pt x="5865" y="1"/>
                </a:moveTo>
                <a:cubicBezTo>
                  <a:pt x="2632" y="1"/>
                  <a:pt x="0" y="2633"/>
                  <a:pt x="0" y="5865"/>
                </a:cubicBezTo>
                <a:lnTo>
                  <a:pt x="0" y="46686"/>
                </a:lnTo>
                <a:cubicBezTo>
                  <a:pt x="0" y="49919"/>
                  <a:pt x="2632" y="52551"/>
                  <a:pt x="5865" y="52551"/>
                </a:cubicBezTo>
                <a:lnTo>
                  <a:pt x="7019" y="52551"/>
                </a:lnTo>
                <a:cubicBezTo>
                  <a:pt x="10252" y="52551"/>
                  <a:pt x="12930"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3"/>
          <p:cNvSpPr/>
          <p:nvPr/>
        </p:nvSpPr>
        <p:spPr>
          <a:xfrm>
            <a:off x="1642263"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3"/>
          <p:cNvSpPr/>
          <p:nvPr/>
        </p:nvSpPr>
        <p:spPr>
          <a:xfrm>
            <a:off x="1642269" y="1862375"/>
            <a:ext cx="19925" cy="306068"/>
          </a:xfrm>
          <a:custGeom>
            <a:avLst/>
            <a:gdLst/>
            <a:ahLst/>
            <a:cxnLst/>
            <a:rect l="l" t="t" r="r" b="b"/>
            <a:pathLst>
              <a:path w="1" h="31448" fill="none" extrusionOk="0">
                <a:moveTo>
                  <a:pt x="0" y="1"/>
                </a:moveTo>
                <a:lnTo>
                  <a:pt x="0" y="31448"/>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33"/>
          <p:cNvGrpSpPr/>
          <p:nvPr/>
        </p:nvGrpSpPr>
        <p:grpSpPr>
          <a:xfrm>
            <a:off x="1567225" y="1730288"/>
            <a:ext cx="150100" cy="150100"/>
            <a:chOff x="7935763" y="1180050"/>
            <a:chExt cx="150100" cy="150100"/>
          </a:xfrm>
        </p:grpSpPr>
        <p:sp>
          <p:nvSpPr>
            <p:cNvPr id="1306" name="Google Shape;1306;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3"/>
            <p:cNvSpPr/>
            <p:nvPr/>
          </p:nvSpPr>
          <p:spPr>
            <a:xfrm>
              <a:off x="7935763" y="1180050"/>
              <a:ext cx="150100" cy="150100"/>
            </a:xfrm>
            <a:custGeom>
              <a:avLst/>
              <a:gdLst/>
              <a:ahLst/>
              <a:cxnLst/>
              <a:rect l="l" t="t" r="r" b="b"/>
              <a:pathLst>
                <a:path w="6004" h="6004" fill="none" extrusionOk="0">
                  <a:moveTo>
                    <a:pt x="6003" y="3002"/>
                  </a:moveTo>
                  <a:cubicBezTo>
                    <a:pt x="6003" y="4664"/>
                    <a:pt x="4664" y="6003"/>
                    <a:pt x="3002" y="6003"/>
                  </a:cubicBezTo>
                  <a:cubicBezTo>
                    <a:pt x="1339" y="6003"/>
                    <a:pt x="0" y="4664"/>
                    <a:pt x="0" y="3002"/>
                  </a:cubicBezTo>
                  <a:cubicBezTo>
                    <a:pt x="0" y="1385"/>
                    <a:pt x="1339" y="0"/>
                    <a:pt x="3002" y="0"/>
                  </a:cubicBezTo>
                  <a:cubicBezTo>
                    <a:pt x="4664" y="0"/>
                    <a:pt x="6003" y="1385"/>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33"/>
          <p:cNvSpPr/>
          <p:nvPr/>
        </p:nvSpPr>
        <p:spPr>
          <a:xfrm>
            <a:off x="1599550" y="2325425"/>
            <a:ext cx="85450" cy="92375"/>
          </a:xfrm>
          <a:custGeom>
            <a:avLst/>
            <a:gdLst/>
            <a:ahLst/>
            <a:cxnLst/>
            <a:rect l="l" t="t" r="r" b="b"/>
            <a:pathLst>
              <a:path w="3418" h="3695" extrusionOk="0">
                <a:moveTo>
                  <a:pt x="1570" y="2817"/>
                </a:moveTo>
                <a:cubicBezTo>
                  <a:pt x="1016" y="2309"/>
                  <a:pt x="1016" y="1432"/>
                  <a:pt x="1570" y="924"/>
                </a:cubicBezTo>
                <a:cubicBezTo>
                  <a:pt x="2078" y="416"/>
                  <a:pt x="2863" y="416"/>
                  <a:pt x="3418" y="831"/>
                </a:cubicBezTo>
                <a:cubicBezTo>
                  <a:pt x="3048" y="323"/>
                  <a:pt x="2448" y="0"/>
                  <a:pt x="1847" y="0"/>
                </a:cubicBezTo>
                <a:cubicBezTo>
                  <a:pt x="785" y="0"/>
                  <a:pt x="0" y="785"/>
                  <a:pt x="0" y="1847"/>
                </a:cubicBezTo>
                <a:cubicBezTo>
                  <a:pt x="0" y="2863"/>
                  <a:pt x="785" y="3694"/>
                  <a:pt x="1847" y="3694"/>
                </a:cubicBezTo>
                <a:cubicBezTo>
                  <a:pt x="2494" y="3694"/>
                  <a:pt x="3048" y="3325"/>
                  <a:pt x="3418" y="2817"/>
                </a:cubicBezTo>
                <a:cubicBezTo>
                  <a:pt x="2863" y="3325"/>
                  <a:pt x="2078" y="3325"/>
                  <a:pt x="1570" y="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3"/>
          <p:cNvSpPr/>
          <p:nvPr/>
        </p:nvSpPr>
        <p:spPr>
          <a:xfrm>
            <a:off x="1011219" y="1239075"/>
            <a:ext cx="320950" cy="1313800"/>
          </a:xfrm>
          <a:custGeom>
            <a:avLst/>
            <a:gdLst/>
            <a:ahLst/>
            <a:cxnLst/>
            <a:rect l="l" t="t" r="r" b="b"/>
            <a:pathLst>
              <a:path w="12838" h="52552" extrusionOk="0">
                <a:moveTo>
                  <a:pt x="5865" y="1"/>
                </a:moveTo>
                <a:cubicBezTo>
                  <a:pt x="2632" y="1"/>
                  <a:pt x="0" y="2633"/>
                  <a:pt x="0" y="5865"/>
                </a:cubicBezTo>
                <a:lnTo>
                  <a:pt x="0" y="46686"/>
                </a:lnTo>
                <a:cubicBezTo>
                  <a:pt x="0" y="49919"/>
                  <a:pt x="2632" y="52551"/>
                  <a:pt x="5865" y="52551"/>
                </a:cubicBezTo>
                <a:lnTo>
                  <a:pt x="6973" y="52551"/>
                </a:lnTo>
                <a:cubicBezTo>
                  <a:pt x="10206" y="52551"/>
                  <a:pt x="12838"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3"/>
          <p:cNvSpPr/>
          <p:nvPr/>
        </p:nvSpPr>
        <p:spPr>
          <a:xfrm>
            <a:off x="1171681" y="1442250"/>
            <a:ext cx="25" cy="726175"/>
          </a:xfrm>
          <a:custGeom>
            <a:avLst/>
            <a:gdLst/>
            <a:ahLst/>
            <a:cxnLst/>
            <a:rect l="l" t="t" r="r" b="b"/>
            <a:pathLst>
              <a:path w="1" h="29047" fill="none" extrusionOk="0">
                <a:moveTo>
                  <a:pt x="1" y="1"/>
                </a:moveTo>
                <a:lnTo>
                  <a:pt x="1"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3"/>
          <p:cNvSpPr/>
          <p:nvPr/>
        </p:nvSpPr>
        <p:spPr>
          <a:xfrm>
            <a:off x="1103396" y="1615650"/>
            <a:ext cx="67775" cy="552764"/>
          </a:xfrm>
          <a:custGeom>
            <a:avLst/>
            <a:gdLst/>
            <a:ahLst/>
            <a:cxnLst/>
            <a:rect l="l" t="t" r="r" b="b"/>
            <a:pathLst>
              <a:path w="1" h="16809" fill="none" extrusionOk="0">
                <a:moveTo>
                  <a:pt x="1" y="0"/>
                </a:moveTo>
                <a:lnTo>
                  <a:pt x="1" y="1680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33"/>
          <p:cNvGrpSpPr/>
          <p:nvPr/>
        </p:nvGrpSpPr>
        <p:grpSpPr>
          <a:xfrm>
            <a:off x="1096644" y="1477475"/>
            <a:ext cx="150100" cy="150100"/>
            <a:chOff x="7463588" y="1514825"/>
            <a:chExt cx="150100" cy="150100"/>
          </a:xfrm>
        </p:grpSpPr>
        <p:sp>
          <p:nvSpPr>
            <p:cNvPr id="1316" name="Google Shape;1316;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3"/>
            <p:cNvSpPr/>
            <p:nvPr/>
          </p:nvSpPr>
          <p:spPr>
            <a:xfrm>
              <a:off x="7483213" y="1534450"/>
              <a:ext cx="112000" cy="112000"/>
            </a:xfrm>
            <a:custGeom>
              <a:avLst/>
              <a:gdLst/>
              <a:ahLst/>
              <a:cxnLst/>
              <a:rect l="l" t="t" r="r" b="b"/>
              <a:pathLst>
                <a:path w="4480" h="4480" fill="none"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3"/>
            <p:cNvSpPr/>
            <p:nvPr/>
          </p:nvSpPr>
          <p:spPr>
            <a:xfrm>
              <a:off x="7463588" y="1514825"/>
              <a:ext cx="150100" cy="150100"/>
            </a:xfrm>
            <a:custGeom>
              <a:avLst/>
              <a:gdLst/>
              <a:ahLst/>
              <a:cxnLst/>
              <a:rect l="l" t="t" r="r" b="b"/>
              <a:pathLst>
                <a:path w="6004" h="6004" fill="none" extrusionOk="0">
                  <a:moveTo>
                    <a:pt x="6003" y="3002"/>
                  </a:moveTo>
                  <a:cubicBezTo>
                    <a:pt x="6003" y="4665"/>
                    <a:pt x="4664" y="6004"/>
                    <a:pt x="3002" y="6004"/>
                  </a:cubicBezTo>
                  <a:cubicBezTo>
                    <a:pt x="1340" y="6004"/>
                    <a:pt x="0" y="4665"/>
                    <a:pt x="0" y="3002"/>
                  </a:cubicBezTo>
                  <a:cubicBezTo>
                    <a:pt x="0" y="1386"/>
                    <a:pt x="1340" y="1"/>
                    <a:pt x="3002" y="1"/>
                  </a:cubicBezTo>
                  <a:cubicBezTo>
                    <a:pt x="4664" y="1"/>
                    <a:pt x="6003" y="1386"/>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33"/>
          <p:cNvSpPr/>
          <p:nvPr/>
        </p:nvSpPr>
        <p:spPr>
          <a:xfrm>
            <a:off x="1116844" y="2323100"/>
            <a:ext cx="109700" cy="112000"/>
          </a:xfrm>
          <a:custGeom>
            <a:avLst/>
            <a:gdLst/>
            <a:ahLst/>
            <a:cxnLst/>
            <a:rect l="l" t="t" r="r" b="b"/>
            <a:pathLst>
              <a:path w="4388" h="4480" extrusionOk="0">
                <a:moveTo>
                  <a:pt x="1248" y="647"/>
                </a:moveTo>
                <a:lnTo>
                  <a:pt x="1248" y="1247"/>
                </a:lnTo>
                <a:lnTo>
                  <a:pt x="1248" y="1571"/>
                </a:lnTo>
                <a:lnTo>
                  <a:pt x="1248" y="3603"/>
                </a:lnTo>
                <a:cubicBezTo>
                  <a:pt x="1155" y="3556"/>
                  <a:pt x="971" y="3556"/>
                  <a:pt x="878" y="3556"/>
                </a:cubicBezTo>
                <a:cubicBezTo>
                  <a:pt x="416" y="3556"/>
                  <a:pt x="1" y="3787"/>
                  <a:pt x="1" y="4018"/>
                </a:cubicBezTo>
                <a:cubicBezTo>
                  <a:pt x="1" y="4295"/>
                  <a:pt x="416" y="4480"/>
                  <a:pt x="878" y="4480"/>
                </a:cubicBezTo>
                <a:cubicBezTo>
                  <a:pt x="1340" y="4480"/>
                  <a:pt x="1709" y="4249"/>
                  <a:pt x="1709" y="4018"/>
                </a:cubicBezTo>
                <a:lnTo>
                  <a:pt x="1709" y="1525"/>
                </a:lnTo>
                <a:lnTo>
                  <a:pt x="3926" y="1063"/>
                </a:lnTo>
                <a:lnTo>
                  <a:pt x="3926" y="3002"/>
                </a:lnTo>
                <a:cubicBezTo>
                  <a:pt x="3787" y="2956"/>
                  <a:pt x="3649" y="2956"/>
                  <a:pt x="3510" y="2956"/>
                </a:cubicBezTo>
                <a:cubicBezTo>
                  <a:pt x="3049" y="2956"/>
                  <a:pt x="2633" y="3187"/>
                  <a:pt x="2633" y="3418"/>
                </a:cubicBezTo>
                <a:cubicBezTo>
                  <a:pt x="2633" y="3695"/>
                  <a:pt x="3049" y="3880"/>
                  <a:pt x="3510" y="3880"/>
                </a:cubicBezTo>
                <a:cubicBezTo>
                  <a:pt x="3972" y="3880"/>
                  <a:pt x="4388" y="3649"/>
                  <a:pt x="4388" y="3418"/>
                </a:cubicBezTo>
                <a:lnTo>
                  <a:pt x="4388" y="970"/>
                </a:lnTo>
                <a:lnTo>
                  <a:pt x="4388" y="601"/>
                </a:lnTo>
                <a:lnTo>
                  <a:pt x="43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06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1" name="Google Shape;1391;p38"/>
          <p:cNvSpPr txBox="1">
            <a:spLocks noGrp="1"/>
          </p:cNvSpPr>
          <p:nvPr>
            <p:ph type="title"/>
          </p:nvPr>
        </p:nvSpPr>
        <p:spPr>
          <a:xfrm>
            <a:off x="720000" y="949855"/>
            <a:ext cx="3474300" cy="16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t>YOLO</a:t>
            </a:r>
            <a:r>
              <a:rPr lang="en-US" sz="3200" b="1" dirty="0"/>
              <a:t> </a:t>
            </a:r>
            <a:br>
              <a:rPr lang="en-US" sz="3200" b="1" dirty="0"/>
            </a:br>
            <a:r>
              <a:rPr lang="en-US" sz="3200" b="1" dirty="0"/>
              <a:t>(You Only Look Once) </a:t>
            </a:r>
          </a:p>
        </p:txBody>
      </p:sp>
      <p:pic>
        <p:nvPicPr>
          <p:cNvPr id="3" name="Picture 2">
            <a:extLst>
              <a:ext uri="{FF2B5EF4-FFF2-40B4-BE49-F238E27FC236}">
                <a16:creationId xmlns:a16="http://schemas.microsoft.com/office/drawing/2014/main" id="{72E7CA24-78C1-4B1F-8CB5-05867B01E590}"/>
              </a:ext>
            </a:extLst>
          </p:cNvPr>
          <p:cNvPicPr>
            <a:picLocks noChangeAspect="1"/>
          </p:cNvPicPr>
          <p:nvPr/>
        </p:nvPicPr>
        <p:blipFill>
          <a:blip r:embed="rId3"/>
          <a:stretch>
            <a:fillRect/>
          </a:stretch>
        </p:blipFill>
        <p:spPr>
          <a:xfrm>
            <a:off x="4572000" y="1354732"/>
            <a:ext cx="4075184" cy="2164084"/>
          </a:xfrm>
          <a:prstGeom prst="rect">
            <a:avLst/>
          </a:prstGeom>
        </p:spPr>
      </p:pic>
      <p:sp>
        <p:nvSpPr>
          <p:cNvPr id="8" name="TextBox 7">
            <a:extLst>
              <a:ext uri="{FF2B5EF4-FFF2-40B4-BE49-F238E27FC236}">
                <a16:creationId xmlns:a16="http://schemas.microsoft.com/office/drawing/2014/main" id="{B6C5DF89-0F7F-367B-1629-D210A51664E5}"/>
              </a:ext>
            </a:extLst>
          </p:cNvPr>
          <p:cNvSpPr txBox="1"/>
          <p:nvPr/>
        </p:nvSpPr>
        <p:spPr>
          <a:xfrm>
            <a:off x="720000" y="2847059"/>
            <a:ext cx="3714471" cy="1077218"/>
          </a:xfrm>
          <a:prstGeom prst="rect">
            <a:avLst/>
          </a:prstGeom>
          <a:noFill/>
        </p:spPr>
        <p:txBody>
          <a:bodyPr wrap="square" rtlCol="0">
            <a:spAutoFit/>
          </a:bodyPr>
          <a:lstStyle/>
          <a:p>
            <a:r>
              <a:rPr lang="vi-VN" sz="1600" dirty="0">
                <a:latin typeface="Mavenpro"/>
                <a:ea typeface="Calibri" panose="020F0502020204030204" pitchFamily="34" charset="0"/>
                <a:cs typeface="Arial" panose="020B0604020202020204" pitchFamily="34" charset="0"/>
              </a:rPr>
              <a:t>Phát triển </a:t>
            </a:r>
            <a:r>
              <a:rPr lang="vi-VN" sz="1600" dirty="0">
                <a:effectLst/>
                <a:latin typeface="Mavenpro"/>
                <a:ea typeface="Calibri" panose="020F0502020204030204" pitchFamily="34" charset="0"/>
                <a:cs typeface="Arial" panose="020B0604020202020204" pitchFamily="34" charset="0"/>
              </a:rPr>
              <a:t>bởi </a:t>
            </a:r>
            <a:r>
              <a:rPr lang="vi-VN" sz="1600" dirty="0" err="1">
                <a:effectLst/>
                <a:latin typeface="Mavenpro"/>
                <a:ea typeface="Calibri" panose="020F0502020204030204" pitchFamily="34" charset="0"/>
                <a:cs typeface="Arial" panose="020B0604020202020204" pitchFamily="34" charset="0"/>
              </a:rPr>
              <a:t>Joseph</a:t>
            </a:r>
            <a:r>
              <a:rPr lang="vi-VN" sz="1600" dirty="0">
                <a:effectLst/>
                <a:latin typeface="Mavenpro"/>
                <a:ea typeface="Calibri" panose="020F0502020204030204" pitchFamily="34" charset="0"/>
                <a:cs typeface="Arial" panose="020B0604020202020204" pitchFamily="34" charset="0"/>
              </a:rPr>
              <a:t> </a:t>
            </a:r>
            <a:r>
              <a:rPr lang="vi-VN" sz="1600" dirty="0" err="1">
                <a:effectLst/>
                <a:latin typeface="Mavenpro"/>
                <a:ea typeface="Calibri" panose="020F0502020204030204" pitchFamily="34" charset="0"/>
                <a:cs typeface="Arial" panose="020B0604020202020204" pitchFamily="34" charset="0"/>
              </a:rPr>
              <a:t>Redmon</a:t>
            </a:r>
            <a:r>
              <a:rPr lang="vi-VN" sz="1600" dirty="0">
                <a:effectLst/>
                <a:latin typeface="Mavenpro"/>
                <a:ea typeface="Calibri" panose="020F0502020204030204" pitchFamily="34" charset="0"/>
                <a:cs typeface="Arial" panose="020B0604020202020204" pitchFamily="34" charset="0"/>
              </a:rPr>
              <a:t> và </a:t>
            </a:r>
            <a:r>
              <a:rPr lang="vi-VN" sz="1600" dirty="0" err="1">
                <a:effectLst/>
                <a:latin typeface="Mavenpro"/>
                <a:ea typeface="Calibri" panose="020F0502020204030204" pitchFamily="34" charset="0"/>
                <a:cs typeface="Arial" panose="020B0604020202020204" pitchFamily="34" charset="0"/>
              </a:rPr>
              <a:t>Ali</a:t>
            </a:r>
            <a:r>
              <a:rPr lang="vi-VN" sz="1600" dirty="0">
                <a:effectLst/>
                <a:latin typeface="Mavenpro"/>
                <a:ea typeface="Calibri" panose="020F0502020204030204" pitchFamily="34" charset="0"/>
                <a:cs typeface="Arial" panose="020B0604020202020204" pitchFamily="34" charset="0"/>
              </a:rPr>
              <a:t> </a:t>
            </a:r>
            <a:r>
              <a:rPr lang="vi-VN" sz="1600" dirty="0" err="1">
                <a:effectLst/>
                <a:latin typeface="Mavenpro"/>
                <a:ea typeface="Calibri" panose="020F0502020204030204" pitchFamily="34" charset="0"/>
                <a:cs typeface="Arial" panose="020B0604020202020204" pitchFamily="34" charset="0"/>
              </a:rPr>
              <a:t>Farhadi</a:t>
            </a:r>
            <a:r>
              <a:rPr lang="vi-VN" sz="1600" dirty="0">
                <a:effectLst/>
                <a:latin typeface="Mavenpro"/>
                <a:ea typeface="Calibri" panose="020F0502020204030204" pitchFamily="34" charset="0"/>
                <a:cs typeface="Arial" panose="020B0604020202020204" pitchFamily="34" charset="0"/>
              </a:rPr>
              <a:t> tại Đại học </a:t>
            </a:r>
            <a:r>
              <a:rPr lang="vi-VN" sz="1600" dirty="0" err="1">
                <a:effectLst/>
                <a:latin typeface="Mavenpro"/>
                <a:ea typeface="Calibri" panose="020F0502020204030204" pitchFamily="34" charset="0"/>
                <a:cs typeface="Arial" panose="020B0604020202020204" pitchFamily="34" charset="0"/>
              </a:rPr>
              <a:t>Washington</a:t>
            </a:r>
            <a:r>
              <a:rPr lang="vi-VN" sz="1600" dirty="0">
                <a:effectLst/>
                <a:latin typeface="Mavenpro"/>
                <a:ea typeface="Calibri" panose="020F0502020204030204" pitchFamily="34" charset="0"/>
                <a:cs typeface="Arial" panose="020B0604020202020204" pitchFamily="34" charset="0"/>
              </a:rPr>
              <a:t>. Ra mắt vào năm 2015, YOLO nhanh chóng trở nên phổ biến vì tốc độ và độ chính xác cao</a:t>
            </a:r>
            <a:endParaRPr lang="vi-VN" sz="1200" dirty="0">
              <a:latin typeface="Maven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56B011-FB49-AFBF-052C-89573B880892}"/>
              </a:ext>
            </a:extLst>
          </p:cNvPr>
          <p:cNvPicPr>
            <a:picLocks noChangeAspect="1"/>
          </p:cNvPicPr>
          <p:nvPr/>
        </p:nvPicPr>
        <p:blipFill>
          <a:blip r:embed="rId2"/>
          <a:stretch>
            <a:fillRect/>
          </a:stretch>
        </p:blipFill>
        <p:spPr>
          <a:xfrm>
            <a:off x="351836" y="1099932"/>
            <a:ext cx="8440328" cy="2943636"/>
          </a:xfrm>
          <a:prstGeom prst="rect">
            <a:avLst/>
          </a:prstGeom>
        </p:spPr>
      </p:pic>
    </p:spTree>
    <p:extLst>
      <p:ext uri="{BB962C8B-B14F-4D97-AF65-F5344CB8AC3E}">
        <p14:creationId xmlns:p14="http://schemas.microsoft.com/office/powerpoint/2010/main" val="253330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70A86A-884F-FDFA-F2F4-729492F420A8}"/>
              </a:ext>
            </a:extLst>
          </p:cNvPr>
          <p:cNvSpPr txBox="1"/>
          <p:nvPr/>
        </p:nvSpPr>
        <p:spPr>
          <a:xfrm>
            <a:off x="468350" y="1441850"/>
            <a:ext cx="2129883" cy="461665"/>
          </a:xfrm>
          <a:prstGeom prst="rect">
            <a:avLst/>
          </a:prstGeom>
          <a:noFill/>
        </p:spPr>
        <p:txBody>
          <a:bodyPr wrap="square">
            <a:spAutoFit/>
          </a:bodyPr>
          <a:lstStyle/>
          <a:p>
            <a:pPr algn="ctr"/>
            <a:r>
              <a:rPr lang="vi-VN" sz="2400" b="1" kern="100" dirty="0">
                <a:effectLst/>
                <a:latin typeface="Mavenpro"/>
                <a:ea typeface="Yu Gothic Light" panose="020B0300000000000000" pitchFamily="34" charset="-128"/>
                <a:cs typeface="Times New Roman" panose="02020603050405020304" pitchFamily="18" charset="0"/>
              </a:rPr>
              <a:t>Phép tích chập</a:t>
            </a:r>
            <a:endParaRPr lang="vi-VN" sz="2400" dirty="0"/>
          </a:p>
        </p:txBody>
      </p:sp>
      <p:pic>
        <p:nvPicPr>
          <p:cNvPr id="5" name="Image 29">
            <a:extLst>
              <a:ext uri="{FF2B5EF4-FFF2-40B4-BE49-F238E27FC236}">
                <a16:creationId xmlns:a16="http://schemas.microsoft.com/office/drawing/2014/main" id="{1DC74FF4-3C5D-98D7-93C0-642808700C5B}"/>
              </a:ext>
            </a:extLst>
          </p:cNvPr>
          <p:cNvPicPr>
            <a:picLocks/>
          </p:cNvPicPr>
          <p:nvPr/>
        </p:nvPicPr>
        <p:blipFill>
          <a:blip r:embed="rId2" cstate="print"/>
          <a:stretch>
            <a:fillRect/>
          </a:stretch>
        </p:blipFill>
        <p:spPr>
          <a:xfrm>
            <a:off x="4761570" y="1598341"/>
            <a:ext cx="4044176" cy="2199578"/>
          </a:xfrm>
          <a:prstGeom prst="rect">
            <a:avLst/>
          </a:prstGeom>
        </p:spPr>
      </p:pic>
      <p:sp>
        <p:nvSpPr>
          <p:cNvPr id="9" name="TextBox 8">
            <a:extLst>
              <a:ext uri="{FF2B5EF4-FFF2-40B4-BE49-F238E27FC236}">
                <a16:creationId xmlns:a16="http://schemas.microsoft.com/office/drawing/2014/main" id="{F08F9315-011E-ABCD-AADE-02D5E212650F}"/>
              </a:ext>
            </a:extLst>
          </p:cNvPr>
          <p:cNvSpPr txBox="1"/>
          <p:nvPr/>
        </p:nvSpPr>
        <p:spPr>
          <a:xfrm>
            <a:off x="2090854" y="704829"/>
            <a:ext cx="4733692" cy="584775"/>
          </a:xfrm>
          <a:prstGeom prst="rect">
            <a:avLst/>
          </a:prstGeom>
          <a:noFill/>
        </p:spPr>
        <p:txBody>
          <a:bodyPr wrap="square">
            <a:spAutoFit/>
          </a:bodyPr>
          <a:lstStyle/>
          <a:p>
            <a:pPr algn="ctr"/>
            <a:r>
              <a:rPr kumimoji="0" lang="vi-VN" sz="3200" b="1" i="0" u="none" strike="noStrike" kern="0" cap="none" spc="0" normalizeH="0" baseline="0" noProof="0" dirty="0">
                <a:ln>
                  <a:noFill/>
                </a:ln>
                <a:solidFill>
                  <a:srgbClr val="231F40"/>
                </a:solidFill>
                <a:effectLst/>
                <a:uLnTx/>
                <a:uFillTx/>
                <a:latin typeface="Mavenpro"/>
                <a:cs typeface="Poppins SemiBold"/>
                <a:sym typeface="Poppins SemiBold"/>
              </a:rPr>
              <a:t>Nhắc Lại Kiến Thức</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468350" y="2182141"/>
            <a:ext cx="3862039" cy="1265475"/>
          </a:xfrm>
          <a:prstGeom prst="rect">
            <a:avLst/>
          </a:prstGeom>
          <a:noFill/>
        </p:spPr>
        <p:txBody>
          <a:bodyPr wrap="square">
            <a:spAutoFit/>
          </a:bodyPr>
          <a:lstStyle/>
          <a:p>
            <a:pPr algn="just">
              <a:lnSpc>
                <a:spcPct val="130000"/>
              </a:lnSpc>
              <a:spcBef>
                <a:spcPts val="600"/>
              </a:spcBef>
              <a:spcAft>
                <a:spcPts val="600"/>
              </a:spcAft>
            </a:pPr>
            <a:r>
              <a:rPr lang="vi-VN" sz="1300" kern="100" dirty="0">
                <a:effectLst/>
                <a:latin typeface="Mavenpro"/>
                <a:ea typeface="Calibri" panose="020F0502020204030204" pitchFamily="34" charset="0"/>
                <a:cs typeface="Arial" panose="020B0604020202020204" pitchFamily="34" charset="0"/>
              </a:rPr>
              <a:t>Phép tích chập là 1 phép toán thực hiện đối với 2 hàm số f và </a:t>
            </a:r>
            <a:r>
              <a:rPr lang="vi-VN" sz="1300" i="1" kern="100" dirty="0">
                <a:effectLst/>
                <a:latin typeface="Mavenpro"/>
                <a:ea typeface="Calibri" panose="020F0502020204030204" pitchFamily="34" charset="0"/>
                <a:cs typeface="Arial" panose="020B0604020202020204" pitchFamily="34" charset="0"/>
              </a:rPr>
              <a:t>g</a:t>
            </a:r>
            <a:r>
              <a:rPr lang="vi-VN" sz="1300" kern="100" dirty="0">
                <a:effectLst/>
                <a:latin typeface="Mavenpro"/>
                <a:ea typeface="Calibri" panose="020F0502020204030204" pitchFamily="34" charset="0"/>
                <a:cs typeface="Arial" panose="020B0604020202020204" pitchFamily="34" charset="0"/>
              </a:rPr>
              <a:t>, kết quả cho ra 1 hàm số thứ 3 bằng phép tương quan chéo.</a:t>
            </a:r>
          </a:p>
          <a:p>
            <a:pPr algn="just">
              <a:lnSpc>
                <a:spcPct val="130000"/>
              </a:lnSpc>
              <a:spcBef>
                <a:spcPts val="600"/>
              </a:spcBef>
              <a:spcAft>
                <a:spcPts val="600"/>
              </a:spcAft>
            </a:pPr>
            <a:r>
              <a:rPr lang="vi-VN" sz="1300" kern="100" dirty="0">
                <a:effectLst/>
                <a:latin typeface="Mavenpro"/>
                <a:ea typeface="Calibri" panose="020F0502020204030204" pitchFamily="34" charset="0"/>
                <a:cs typeface="Arial" panose="020B0604020202020204" pitchFamily="34" charset="0"/>
              </a:rPr>
              <a:t>Giúp chúng ta tìm ra các đặc trưng trong ảnh đầu vào</a:t>
            </a:r>
          </a:p>
        </p:txBody>
      </p:sp>
    </p:spTree>
    <p:extLst>
      <p:ext uri="{BB962C8B-B14F-4D97-AF65-F5344CB8AC3E}">
        <p14:creationId xmlns:p14="http://schemas.microsoft.com/office/powerpoint/2010/main" val="2142761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70A86A-884F-FDFA-F2F4-729492F420A8}"/>
              </a:ext>
            </a:extLst>
          </p:cNvPr>
          <p:cNvSpPr txBox="1"/>
          <p:nvPr/>
        </p:nvSpPr>
        <p:spPr>
          <a:xfrm>
            <a:off x="468350" y="1551206"/>
            <a:ext cx="4044176" cy="369332"/>
          </a:xfrm>
          <a:prstGeom prst="rect">
            <a:avLst/>
          </a:prstGeom>
          <a:noFill/>
        </p:spPr>
        <p:txBody>
          <a:bodyPr wrap="square">
            <a:spAutoFit/>
          </a:bodyPr>
          <a:lstStyle/>
          <a:p>
            <a:pPr algn="ctr"/>
            <a:r>
              <a:rPr lang="vi-VN" sz="1800" b="1" kern="100" dirty="0">
                <a:effectLst/>
                <a:latin typeface="Mavenpro"/>
                <a:ea typeface="Yu Gothic Light" panose="020B0300000000000000" pitchFamily="34" charset="-128"/>
                <a:cs typeface="Times New Roman" panose="02020603050405020304" pitchFamily="18" charset="0"/>
              </a:rPr>
              <a:t>Lớp tích chập (</a:t>
            </a:r>
            <a:r>
              <a:rPr lang="vi-VN" sz="1800" b="1" kern="100" dirty="0" err="1">
                <a:effectLst/>
                <a:latin typeface="Mavenpro"/>
                <a:ea typeface="Yu Gothic Light" panose="020B0300000000000000" pitchFamily="34" charset="-128"/>
                <a:cs typeface="Times New Roman" panose="02020603050405020304" pitchFamily="18" charset="0"/>
              </a:rPr>
              <a:t>Convolution</a:t>
            </a:r>
            <a:r>
              <a:rPr lang="vi-VN" sz="1800" b="1" kern="100" dirty="0">
                <a:effectLst/>
                <a:latin typeface="Mavenpro"/>
                <a:ea typeface="Yu Gothic Light" panose="020B0300000000000000" pitchFamily="34" charset="-128"/>
                <a:cs typeface="Times New Roman" panose="02020603050405020304" pitchFamily="18" charset="0"/>
              </a:rPr>
              <a:t> </a:t>
            </a:r>
            <a:r>
              <a:rPr lang="vi-VN" sz="1800" b="1" kern="100" dirty="0" err="1">
                <a:effectLst/>
                <a:latin typeface="Mavenpro"/>
                <a:ea typeface="Yu Gothic Light" panose="020B0300000000000000" pitchFamily="34" charset="-128"/>
                <a:cs typeface="Times New Roman" panose="02020603050405020304" pitchFamily="18" charset="0"/>
              </a:rPr>
              <a:t>Layer</a:t>
            </a:r>
            <a:r>
              <a:rPr lang="vi-VN" sz="1800" b="1" kern="100" dirty="0">
                <a:effectLst/>
                <a:latin typeface="Mavenpro"/>
                <a:ea typeface="Yu Gothic Light" panose="020B0300000000000000" pitchFamily="34" charset="-128"/>
                <a:cs typeface="Times New Roman" panose="02020603050405020304" pitchFamily="18" charset="0"/>
              </a:rPr>
              <a:t> - </a:t>
            </a:r>
            <a:r>
              <a:rPr lang="vi-VN" sz="1800" b="1" kern="100" dirty="0" err="1">
                <a:effectLst/>
                <a:latin typeface="Mavenpro"/>
                <a:ea typeface="Yu Gothic Light" panose="020B0300000000000000" pitchFamily="34" charset="-128"/>
                <a:cs typeface="Times New Roman" panose="02020603050405020304" pitchFamily="18" charset="0"/>
              </a:rPr>
              <a:t>conv</a:t>
            </a:r>
            <a:r>
              <a:rPr lang="vi-VN" sz="1800" b="1" kern="100" dirty="0">
                <a:effectLst/>
                <a:latin typeface="Mavenpro"/>
                <a:ea typeface="Yu Gothic Light" panose="020B0300000000000000" pitchFamily="34" charset="-128"/>
                <a:cs typeface="Times New Roman" panose="02020603050405020304" pitchFamily="18" charset="0"/>
              </a:rPr>
              <a:t>)</a:t>
            </a:r>
          </a:p>
        </p:txBody>
      </p:sp>
      <p:sp>
        <p:nvSpPr>
          <p:cNvPr id="9" name="TextBox 8">
            <a:extLst>
              <a:ext uri="{FF2B5EF4-FFF2-40B4-BE49-F238E27FC236}">
                <a16:creationId xmlns:a16="http://schemas.microsoft.com/office/drawing/2014/main" id="{F08F9315-011E-ABCD-AADE-02D5E212650F}"/>
              </a:ext>
            </a:extLst>
          </p:cNvPr>
          <p:cNvSpPr txBox="1"/>
          <p:nvPr/>
        </p:nvSpPr>
        <p:spPr>
          <a:xfrm>
            <a:off x="2145680" y="704828"/>
            <a:ext cx="4733692" cy="584775"/>
          </a:xfrm>
          <a:prstGeom prst="rect">
            <a:avLst/>
          </a:prstGeom>
          <a:noFill/>
        </p:spPr>
        <p:txBody>
          <a:bodyPr wrap="square">
            <a:spAutoFit/>
          </a:bodyPr>
          <a:lstStyle/>
          <a:p>
            <a:pPr algn="ctr"/>
            <a:r>
              <a:rPr kumimoji="0" lang="vi-VN" sz="3200" b="1" i="0" u="none" strike="noStrike" kern="0" cap="none" spc="0" normalizeH="0" baseline="0" noProof="0" dirty="0">
                <a:ln>
                  <a:noFill/>
                </a:ln>
                <a:solidFill>
                  <a:srgbClr val="231F40"/>
                </a:solidFill>
                <a:effectLst/>
                <a:uLnTx/>
                <a:uFillTx/>
                <a:latin typeface="Mavenpro"/>
                <a:cs typeface="Poppins SemiBold"/>
                <a:sym typeface="Poppins SemiBold"/>
              </a:rPr>
              <a:t>Các Lớp Mạng CNN</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468350" y="2094688"/>
            <a:ext cx="3862039" cy="1272336"/>
          </a:xfrm>
          <a:prstGeom prst="rect">
            <a:avLst/>
          </a:prstGeom>
          <a:noFill/>
        </p:spPr>
        <p:txBody>
          <a:bodyPr wrap="square">
            <a:spAutoFit/>
          </a:bodyPr>
          <a:lstStyle/>
          <a:p>
            <a:pPr algn="just">
              <a:lnSpc>
                <a:spcPct val="130000"/>
              </a:lnSpc>
              <a:spcBef>
                <a:spcPts val="600"/>
              </a:spcBef>
              <a:spcAft>
                <a:spcPts val="600"/>
              </a:spcAft>
            </a:pPr>
            <a:r>
              <a:rPr lang="vi-VN" sz="1200" dirty="0">
                <a:effectLst/>
                <a:latin typeface="Mavenpro"/>
                <a:ea typeface="Calibri" panose="020F0502020204030204" pitchFamily="34" charset="0"/>
                <a:cs typeface="Arial" panose="020B0604020202020204" pitchFamily="34" charset="0"/>
              </a:rPr>
              <a:t>Tầng tích chập (CONV) sử dụng các bộ lọc để thực hiện phép tích chập khi đưa chúng đi qua đầu vào </a:t>
            </a:r>
            <a:r>
              <a:rPr lang="vi-VN" sz="1200" dirty="0">
                <a:effectLst/>
                <a:latin typeface="Mavenpro"/>
                <a:ea typeface="Calibri" panose="020F0502020204030204" pitchFamily="34" charset="0"/>
                <a:cs typeface="Cambria Math" panose="02040503050406030204" pitchFamily="18" charset="0"/>
              </a:rPr>
              <a:t>𝐼</a:t>
            </a:r>
            <a:r>
              <a:rPr lang="vi-VN" sz="1200" dirty="0">
                <a:effectLst/>
                <a:latin typeface="Mavenpro"/>
                <a:ea typeface="Calibri" panose="020F0502020204030204" pitchFamily="34" charset="0"/>
                <a:cs typeface="Arial" panose="020B0604020202020204" pitchFamily="34" charset="0"/>
              </a:rPr>
              <a:t> theo các chiều của nó. Các siêu tham số của các bộ lọc này bao gồm kích thước bộ lọc </a:t>
            </a:r>
            <a:r>
              <a:rPr lang="vi-VN" sz="1200" dirty="0">
                <a:effectLst/>
                <a:latin typeface="Mavenpro"/>
                <a:ea typeface="Calibri" panose="020F0502020204030204" pitchFamily="34" charset="0"/>
                <a:cs typeface="Cambria Math" panose="02040503050406030204" pitchFamily="18" charset="0"/>
              </a:rPr>
              <a:t>𝐹</a:t>
            </a:r>
            <a:r>
              <a:rPr lang="vi-VN" sz="1200" dirty="0">
                <a:effectLst/>
                <a:latin typeface="Mavenpro"/>
                <a:ea typeface="Calibri" panose="020F0502020204030204" pitchFamily="34" charset="0"/>
                <a:cs typeface="Arial" panose="020B0604020202020204" pitchFamily="34" charset="0"/>
              </a:rPr>
              <a:t> và độ trượt (</a:t>
            </a:r>
            <a:r>
              <a:rPr lang="vi-VN" sz="1200" dirty="0" err="1">
                <a:effectLst/>
                <a:latin typeface="Mavenpro"/>
                <a:ea typeface="Calibri" panose="020F0502020204030204" pitchFamily="34" charset="0"/>
                <a:cs typeface="Arial" panose="020B0604020202020204" pitchFamily="34" charset="0"/>
              </a:rPr>
              <a:t>stride</a:t>
            </a:r>
            <a:r>
              <a:rPr lang="vi-VN" sz="1200"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Cambria Math" panose="02040503050406030204" pitchFamily="18" charset="0"/>
              </a:rPr>
              <a:t>𝑆</a:t>
            </a:r>
            <a:r>
              <a:rPr lang="vi-VN" sz="1200" dirty="0">
                <a:effectLst/>
                <a:latin typeface="Mavenpro"/>
                <a:ea typeface="Calibri" panose="020F0502020204030204" pitchFamily="34" charset="0"/>
                <a:cs typeface="Arial" panose="020B0604020202020204" pitchFamily="34" charset="0"/>
              </a:rPr>
              <a:t>. Kết quả đầu ra </a:t>
            </a:r>
            <a:r>
              <a:rPr lang="vi-VN" sz="1200" dirty="0">
                <a:effectLst/>
                <a:latin typeface="Mavenpro"/>
                <a:ea typeface="Calibri" panose="020F0502020204030204" pitchFamily="34" charset="0"/>
                <a:cs typeface="Cambria Math" panose="02040503050406030204" pitchFamily="18" charset="0"/>
              </a:rPr>
              <a:t>𝑂</a:t>
            </a:r>
            <a:r>
              <a:rPr lang="vi-VN" sz="1200" dirty="0">
                <a:effectLst/>
                <a:latin typeface="Mavenpro"/>
                <a:ea typeface="Calibri" panose="020F0502020204030204" pitchFamily="34" charset="0"/>
                <a:cs typeface="Arial" panose="020B0604020202020204" pitchFamily="34" charset="0"/>
              </a:rPr>
              <a:t> được gọi là </a:t>
            </a:r>
            <a:r>
              <a:rPr lang="vi-VN" sz="1200" dirty="0" err="1">
                <a:effectLst/>
                <a:latin typeface="Mavenpro"/>
                <a:ea typeface="Calibri" panose="020F0502020204030204" pitchFamily="34" charset="0"/>
                <a:cs typeface="Arial" panose="020B0604020202020204" pitchFamily="34" charset="0"/>
              </a:rPr>
              <a:t>feature</a:t>
            </a:r>
            <a:r>
              <a:rPr lang="vi-VN" sz="1200" dirty="0">
                <a:effectLst/>
                <a:latin typeface="Mavenpro"/>
                <a:ea typeface="Calibri" panose="020F0502020204030204" pitchFamily="34" charset="0"/>
                <a:cs typeface="Arial" panose="020B0604020202020204" pitchFamily="34" charset="0"/>
              </a:rPr>
              <a:t> </a:t>
            </a:r>
            <a:r>
              <a:rPr lang="vi-VN" sz="1200" dirty="0" err="1">
                <a:effectLst/>
                <a:latin typeface="Mavenpro"/>
                <a:ea typeface="Calibri" panose="020F0502020204030204" pitchFamily="34" charset="0"/>
                <a:cs typeface="Arial" panose="020B0604020202020204" pitchFamily="34" charset="0"/>
              </a:rPr>
              <a:t>map</a:t>
            </a:r>
            <a:r>
              <a:rPr lang="vi-VN" sz="1200" dirty="0">
                <a:effectLst/>
                <a:latin typeface="Mavenpro"/>
                <a:ea typeface="Calibri" panose="020F0502020204030204" pitchFamily="34" charset="0"/>
                <a:cs typeface="Arial" panose="020B0604020202020204" pitchFamily="34" charset="0"/>
              </a:rPr>
              <a:t> hay </a:t>
            </a:r>
            <a:r>
              <a:rPr lang="vi-VN" sz="1200" dirty="0" err="1">
                <a:effectLst/>
                <a:latin typeface="Mavenpro"/>
                <a:ea typeface="Calibri" panose="020F0502020204030204" pitchFamily="34" charset="0"/>
                <a:cs typeface="Arial" panose="020B0604020202020204" pitchFamily="34" charset="0"/>
              </a:rPr>
              <a:t>activation</a:t>
            </a:r>
            <a:r>
              <a:rPr lang="vi-VN" sz="1200" dirty="0">
                <a:effectLst/>
                <a:latin typeface="Mavenpro"/>
                <a:ea typeface="Calibri" panose="020F0502020204030204" pitchFamily="34" charset="0"/>
                <a:cs typeface="Arial" panose="020B0604020202020204" pitchFamily="34" charset="0"/>
              </a:rPr>
              <a:t> </a:t>
            </a:r>
            <a:r>
              <a:rPr lang="vi-VN" sz="1200" dirty="0" err="1">
                <a:effectLst/>
                <a:latin typeface="Mavenpro"/>
                <a:ea typeface="Calibri" panose="020F0502020204030204" pitchFamily="34" charset="0"/>
                <a:cs typeface="Arial" panose="020B0604020202020204" pitchFamily="34" charset="0"/>
              </a:rPr>
              <a:t>map</a:t>
            </a:r>
            <a:endParaRPr lang="vi-VN" sz="1050" kern="100" dirty="0">
              <a:effectLst/>
              <a:latin typeface="Mavenpro"/>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C0BD952-3209-2CAC-8FDC-D18F578BD906}"/>
              </a:ext>
            </a:extLst>
          </p:cNvPr>
          <p:cNvPicPr>
            <a:picLocks noChangeAspect="1"/>
          </p:cNvPicPr>
          <p:nvPr/>
        </p:nvPicPr>
        <p:blipFill>
          <a:blip r:embed="rId2"/>
          <a:stretch>
            <a:fillRect/>
          </a:stretch>
        </p:blipFill>
        <p:spPr>
          <a:xfrm>
            <a:off x="4631476" y="1607815"/>
            <a:ext cx="4267200" cy="2246082"/>
          </a:xfrm>
          <a:prstGeom prst="rect">
            <a:avLst/>
          </a:prstGeom>
        </p:spPr>
      </p:pic>
    </p:spTree>
    <p:extLst>
      <p:ext uri="{BB962C8B-B14F-4D97-AF65-F5344CB8AC3E}">
        <p14:creationId xmlns:p14="http://schemas.microsoft.com/office/powerpoint/2010/main" val="142415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70A86A-884F-FDFA-F2F4-729492F420A8}"/>
              </a:ext>
            </a:extLst>
          </p:cNvPr>
          <p:cNvSpPr txBox="1"/>
          <p:nvPr/>
        </p:nvSpPr>
        <p:spPr>
          <a:xfrm>
            <a:off x="123592" y="1507479"/>
            <a:ext cx="4044176" cy="369332"/>
          </a:xfrm>
          <a:prstGeom prst="rect">
            <a:avLst/>
          </a:prstGeom>
          <a:noFill/>
        </p:spPr>
        <p:txBody>
          <a:bodyPr wrap="square">
            <a:spAutoFit/>
          </a:bodyPr>
          <a:lstStyle/>
          <a:p>
            <a:pPr algn="ctr"/>
            <a:r>
              <a:rPr lang="en-US" sz="1800" b="1" kern="100" dirty="0" err="1">
                <a:effectLst/>
                <a:latin typeface="Mavenpro"/>
                <a:ea typeface="Yu Gothic Light" panose="020B0300000000000000" pitchFamily="34" charset="-128"/>
                <a:cs typeface="Times New Roman" panose="02020603050405020304" pitchFamily="18" charset="0"/>
              </a:rPr>
              <a:t>Lớp</a:t>
            </a:r>
            <a:r>
              <a:rPr lang="en-US" sz="1800" b="1" kern="100" dirty="0">
                <a:effectLst/>
                <a:latin typeface="Mavenpro"/>
                <a:ea typeface="Yu Gothic Light" panose="020B0300000000000000" pitchFamily="34" charset="-128"/>
                <a:cs typeface="Times New Roman" panose="02020603050405020304" pitchFamily="18" charset="0"/>
              </a:rPr>
              <a:t> </a:t>
            </a:r>
            <a:r>
              <a:rPr lang="en-US" sz="1800" b="1" kern="100" dirty="0" err="1">
                <a:effectLst/>
                <a:latin typeface="Mavenpro"/>
                <a:ea typeface="Yu Gothic Light" panose="020B0300000000000000" pitchFamily="34" charset="-128"/>
                <a:cs typeface="Times New Roman" panose="02020603050405020304" pitchFamily="18" charset="0"/>
              </a:rPr>
              <a:t>rút</a:t>
            </a:r>
            <a:r>
              <a:rPr lang="en-US" sz="1800" b="1" kern="100" dirty="0">
                <a:effectLst/>
                <a:latin typeface="Mavenpro"/>
                <a:ea typeface="Yu Gothic Light" panose="020B0300000000000000" pitchFamily="34" charset="-128"/>
                <a:cs typeface="Times New Roman" panose="02020603050405020304" pitchFamily="18" charset="0"/>
              </a:rPr>
              <a:t> </a:t>
            </a:r>
            <a:r>
              <a:rPr lang="en-US" sz="1800" b="1" kern="100" dirty="0" err="1">
                <a:effectLst/>
                <a:latin typeface="Mavenpro"/>
                <a:ea typeface="Yu Gothic Light" panose="020B0300000000000000" pitchFamily="34" charset="-128"/>
                <a:cs typeface="Times New Roman" panose="02020603050405020304" pitchFamily="18" charset="0"/>
              </a:rPr>
              <a:t>gọn</a:t>
            </a:r>
            <a:r>
              <a:rPr lang="en-US" sz="1800" b="1" kern="100" dirty="0">
                <a:effectLst/>
                <a:latin typeface="Mavenpro"/>
                <a:ea typeface="Yu Gothic Light" panose="020B0300000000000000" pitchFamily="34" charset="-128"/>
                <a:cs typeface="Times New Roman" panose="02020603050405020304" pitchFamily="18" charset="0"/>
              </a:rPr>
              <a:t> (Pooling Layer - Pool)</a:t>
            </a:r>
          </a:p>
        </p:txBody>
      </p:sp>
      <p:sp>
        <p:nvSpPr>
          <p:cNvPr id="9" name="TextBox 8">
            <a:extLst>
              <a:ext uri="{FF2B5EF4-FFF2-40B4-BE49-F238E27FC236}">
                <a16:creationId xmlns:a16="http://schemas.microsoft.com/office/drawing/2014/main" id="{F08F9315-011E-ABCD-AADE-02D5E212650F}"/>
              </a:ext>
            </a:extLst>
          </p:cNvPr>
          <p:cNvSpPr txBox="1"/>
          <p:nvPr/>
        </p:nvSpPr>
        <p:spPr>
          <a:xfrm>
            <a:off x="2145680" y="704828"/>
            <a:ext cx="4733692" cy="584775"/>
          </a:xfrm>
          <a:prstGeom prst="rect">
            <a:avLst/>
          </a:prstGeom>
          <a:noFill/>
        </p:spPr>
        <p:txBody>
          <a:bodyPr wrap="square">
            <a:spAutoFit/>
          </a:bodyPr>
          <a:lstStyle/>
          <a:p>
            <a:pPr algn="ctr"/>
            <a:r>
              <a:rPr kumimoji="0" lang="vi-VN" sz="3200" b="1" i="0" u="none" strike="noStrike" kern="0" cap="none" spc="0" normalizeH="0" baseline="0" noProof="0" dirty="0">
                <a:ln>
                  <a:noFill/>
                </a:ln>
                <a:solidFill>
                  <a:srgbClr val="231F40"/>
                </a:solidFill>
                <a:effectLst/>
                <a:uLnTx/>
                <a:uFillTx/>
                <a:latin typeface="Mavenpro"/>
                <a:cs typeface="Poppins SemiBold"/>
                <a:sym typeface="Poppins SemiBold"/>
              </a:rPr>
              <a:t>Các Lớp Mạng CNN</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460916" y="2268886"/>
            <a:ext cx="3862039" cy="1033232"/>
          </a:xfrm>
          <a:prstGeom prst="rect">
            <a:avLst/>
          </a:prstGeom>
          <a:noFill/>
        </p:spPr>
        <p:txBody>
          <a:bodyPr wrap="square">
            <a:spAutoFit/>
          </a:bodyPr>
          <a:lstStyle/>
          <a:p>
            <a:pPr algn="just">
              <a:lnSpc>
                <a:spcPct val="130000"/>
              </a:lnSpc>
              <a:spcBef>
                <a:spcPts val="600"/>
              </a:spcBef>
              <a:spcAft>
                <a:spcPts val="600"/>
              </a:spcAft>
            </a:pPr>
            <a:r>
              <a:rPr lang="vi-VN" sz="1200" kern="100" dirty="0">
                <a:effectLst/>
                <a:latin typeface="Mavenpro"/>
                <a:ea typeface="Calibri" panose="020F0502020204030204" pitchFamily="34" charset="0"/>
                <a:cs typeface="Arial" panose="020B0604020202020204" pitchFamily="34" charset="0"/>
              </a:rPr>
              <a:t>Tầng </a:t>
            </a:r>
            <a:r>
              <a:rPr lang="vi-VN" sz="1200" kern="100" dirty="0" err="1">
                <a:effectLst/>
                <a:latin typeface="Mavenpro"/>
                <a:ea typeface="Calibri" panose="020F0502020204030204" pitchFamily="34" charset="0"/>
                <a:cs typeface="Arial" panose="020B0604020202020204" pitchFamily="34" charset="0"/>
              </a:rPr>
              <a:t>pooling</a:t>
            </a:r>
            <a:r>
              <a:rPr lang="vi-VN" sz="1200" kern="100" dirty="0">
                <a:effectLst/>
                <a:latin typeface="Mavenpro"/>
                <a:ea typeface="Calibri" panose="020F0502020204030204" pitchFamily="34" charset="0"/>
                <a:cs typeface="Arial" panose="020B0604020202020204" pitchFamily="34" charset="0"/>
              </a:rPr>
              <a:t> (POOL) là một phép </a:t>
            </a:r>
            <a:r>
              <a:rPr lang="vi-VN" sz="1200" kern="100" dirty="0" err="1">
                <a:effectLst/>
                <a:latin typeface="Mavenpro"/>
                <a:ea typeface="Calibri" panose="020F0502020204030204" pitchFamily="34" charset="0"/>
                <a:cs typeface="Arial" panose="020B0604020202020204" pitchFamily="34" charset="0"/>
              </a:rPr>
              <a:t>downsampling</a:t>
            </a:r>
            <a:r>
              <a:rPr lang="vi-VN" sz="1200" kern="100" dirty="0">
                <a:effectLst/>
                <a:latin typeface="Mavenpro"/>
                <a:ea typeface="Calibri" panose="020F0502020204030204" pitchFamily="34" charset="0"/>
                <a:cs typeface="Arial" panose="020B0604020202020204" pitchFamily="34" charset="0"/>
              </a:rPr>
              <a:t>, thường được sử dụng sau tầng tích chập, giúp tăng tính bất biến không gian. Cụ thể, </a:t>
            </a:r>
            <a:r>
              <a:rPr lang="vi-VN" sz="1200" kern="100" dirty="0" err="1">
                <a:effectLst/>
                <a:latin typeface="Mavenpro"/>
                <a:ea typeface="Calibri" panose="020F0502020204030204" pitchFamily="34" charset="0"/>
                <a:cs typeface="Arial" panose="020B0604020202020204" pitchFamily="34" charset="0"/>
              </a:rPr>
              <a:t>max</a:t>
            </a:r>
            <a:r>
              <a:rPr lang="vi-VN" sz="1200" kern="100" dirty="0">
                <a:effectLst/>
                <a:latin typeface="Mavenpro"/>
                <a:ea typeface="Calibri" panose="020F0502020204030204" pitchFamily="34" charset="0"/>
                <a:cs typeface="Arial" panose="020B0604020202020204" pitchFamily="34" charset="0"/>
              </a:rPr>
              <a:t> </a:t>
            </a:r>
            <a:r>
              <a:rPr lang="vi-VN" sz="1200" kern="100" dirty="0" err="1">
                <a:effectLst/>
                <a:latin typeface="Mavenpro"/>
                <a:ea typeface="Calibri" panose="020F0502020204030204" pitchFamily="34" charset="0"/>
                <a:cs typeface="Arial" panose="020B0604020202020204" pitchFamily="34" charset="0"/>
              </a:rPr>
              <a:t>pooling</a:t>
            </a:r>
            <a:r>
              <a:rPr lang="vi-VN" sz="1200" kern="100" dirty="0">
                <a:effectLst/>
                <a:latin typeface="Mavenpro"/>
                <a:ea typeface="Calibri" panose="020F0502020204030204" pitchFamily="34" charset="0"/>
                <a:cs typeface="Arial" panose="020B0604020202020204" pitchFamily="34" charset="0"/>
              </a:rPr>
              <a:t> và </a:t>
            </a:r>
            <a:r>
              <a:rPr lang="vi-VN" sz="1200" kern="100" dirty="0" err="1">
                <a:effectLst/>
                <a:latin typeface="Mavenpro"/>
                <a:ea typeface="Calibri" panose="020F0502020204030204" pitchFamily="34" charset="0"/>
                <a:cs typeface="Arial" panose="020B0604020202020204" pitchFamily="34" charset="0"/>
              </a:rPr>
              <a:t>average</a:t>
            </a:r>
            <a:r>
              <a:rPr lang="vi-VN" sz="1200" kern="100" dirty="0">
                <a:effectLst/>
                <a:latin typeface="Mavenpro"/>
                <a:ea typeface="Calibri" panose="020F0502020204030204" pitchFamily="34" charset="0"/>
                <a:cs typeface="Arial" panose="020B0604020202020204" pitchFamily="34" charset="0"/>
              </a:rPr>
              <a:t> </a:t>
            </a:r>
            <a:r>
              <a:rPr lang="vi-VN" sz="1200" kern="100" dirty="0" err="1">
                <a:effectLst/>
                <a:latin typeface="Mavenpro"/>
                <a:ea typeface="Calibri" panose="020F0502020204030204" pitchFamily="34" charset="0"/>
                <a:cs typeface="Arial" panose="020B0604020202020204" pitchFamily="34" charset="0"/>
              </a:rPr>
              <a:t>pooling</a:t>
            </a:r>
            <a:r>
              <a:rPr lang="vi-VN" sz="1200" kern="100" dirty="0">
                <a:effectLst/>
                <a:latin typeface="Mavenpro"/>
                <a:ea typeface="Calibri" panose="020F0502020204030204" pitchFamily="34" charset="0"/>
                <a:cs typeface="Arial" panose="020B0604020202020204" pitchFamily="34" charset="0"/>
              </a:rPr>
              <a:t> là những dạng </a:t>
            </a:r>
            <a:r>
              <a:rPr lang="vi-VN" sz="1200" kern="100" dirty="0" err="1">
                <a:effectLst/>
                <a:latin typeface="Mavenpro"/>
                <a:ea typeface="Calibri" panose="020F0502020204030204" pitchFamily="34" charset="0"/>
                <a:cs typeface="Arial" panose="020B0604020202020204" pitchFamily="34" charset="0"/>
              </a:rPr>
              <a:t>pooling</a:t>
            </a:r>
            <a:r>
              <a:rPr lang="vi-VN" sz="1200" kern="100" dirty="0">
                <a:effectLst/>
                <a:latin typeface="Mavenpro"/>
                <a:ea typeface="Calibri" panose="020F0502020204030204" pitchFamily="34" charset="0"/>
                <a:cs typeface="Arial" panose="020B0604020202020204" pitchFamily="34" charset="0"/>
              </a:rPr>
              <a:t> đặc biệt, mà tương ứng là trong đó giá</a:t>
            </a:r>
          </a:p>
        </p:txBody>
      </p:sp>
      <p:pic>
        <p:nvPicPr>
          <p:cNvPr id="2" name="Image 37">
            <a:extLst>
              <a:ext uri="{FF2B5EF4-FFF2-40B4-BE49-F238E27FC236}">
                <a16:creationId xmlns:a16="http://schemas.microsoft.com/office/drawing/2014/main" id="{567923CE-D7D6-CE34-3891-E5D00B158188}"/>
              </a:ext>
            </a:extLst>
          </p:cNvPr>
          <p:cNvPicPr>
            <a:picLocks/>
          </p:cNvPicPr>
          <p:nvPr/>
        </p:nvPicPr>
        <p:blipFill>
          <a:blip r:embed="rId2" cstate="print"/>
          <a:stretch>
            <a:fillRect/>
          </a:stretch>
        </p:blipFill>
        <p:spPr>
          <a:xfrm>
            <a:off x="4713249" y="1395905"/>
            <a:ext cx="2335584" cy="1500082"/>
          </a:xfrm>
          <a:prstGeom prst="rect">
            <a:avLst/>
          </a:prstGeom>
        </p:spPr>
      </p:pic>
      <p:pic>
        <p:nvPicPr>
          <p:cNvPr id="5" name="Picture 4">
            <a:extLst>
              <a:ext uri="{FF2B5EF4-FFF2-40B4-BE49-F238E27FC236}">
                <a16:creationId xmlns:a16="http://schemas.microsoft.com/office/drawing/2014/main" id="{5162F749-F8BD-3BC8-0A8B-28A3B9D9BF3C}"/>
              </a:ext>
            </a:extLst>
          </p:cNvPr>
          <p:cNvPicPr>
            <a:picLocks noChangeAspect="1"/>
          </p:cNvPicPr>
          <p:nvPr/>
        </p:nvPicPr>
        <p:blipFill>
          <a:blip r:embed="rId3">
            <a:extLst>
              <a:ext uri="{28A0092B-C50C-407E-A947-70E740481C1C}">
                <a14:useLocalDpi xmlns:a14="http://schemas.microsoft.com/office/drawing/2010/main" val="0"/>
              </a:ext>
            </a:extLst>
          </a:blip>
          <a:srcRect l="6486" t="10081" r="5795" b="8054"/>
          <a:stretch/>
        </p:blipFill>
        <p:spPr>
          <a:xfrm>
            <a:off x="6207514" y="2895987"/>
            <a:ext cx="2335585" cy="1446714"/>
          </a:xfrm>
          <a:prstGeom prst="rect">
            <a:avLst/>
          </a:prstGeom>
        </p:spPr>
      </p:pic>
    </p:spTree>
    <p:extLst>
      <p:ext uri="{BB962C8B-B14F-4D97-AF65-F5344CB8AC3E}">
        <p14:creationId xmlns:p14="http://schemas.microsoft.com/office/powerpoint/2010/main" val="2450812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70A86A-884F-FDFA-F2F4-729492F420A8}"/>
              </a:ext>
            </a:extLst>
          </p:cNvPr>
          <p:cNvSpPr txBox="1"/>
          <p:nvPr/>
        </p:nvSpPr>
        <p:spPr>
          <a:xfrm>
            <a:off x="278779" y="1499615"/>
            <a:ext cx="4044176" cy="646331"/>
          </a:xfrm>
          <a:prstGeom prst="rect">
            <a:avLst/>
          </a:prstGeom>
          <a:noFill/>
        </p:spPr>
        <p:txBody>
          <a:bodyPr wrap="square">
            <a:spAutoFit/>
          </a:bodyPr>
          <a:lstStyle/>
          <a:p>
            <a:pPr algn="ctr"/>
            <a:r>
              <a:rPr lang="en-US" sz="1800" b="1" kern="100" dirty="0" err="1">
                <a:effectLst/>
                <a:latin typeface="Mavenpro"/>
                <a:ea typeface="Yu Gothic Light" panose="020B0300000000000000" pitchFamily="34" charset="-128"/>
                <a:cs typeface="Times New Roman" panose="02020603050405020304" pitchFamily="18" charset="0"/>
              </a:rPr>
              <a:t>Lớp</a:t>
            </a:r>
            <a:r>
              <a:rPr lang="en-US" sz="1800" b="1" kern="100" dirty="0">
                <a:effectLst/>
                <a:latin typeface="Mavenpro"/>
                <a:ea typeface="Yu Gothic Light" panose="020B0300000000000000" pitchFamily="34" charset="-128"/>
                <a:cs typeface="Times New Roman" panose="02020603050405020304" pitchFamily="18" charset="0"/>
              </a:rPr>
              <a:t> </a:t>
            </a:r>
            <a:r>
              <a:rPr lang="en-US" sz="1800" b="1" kern="100" dirty="0" err="1">
                <a:effectLst/>
                <a:latin typeface="Mavenpro"/>
                <a:ea typeface="Yu Gothic Light" panose="020B0300000000000000" pitchFamily="34" charset="-128"/>
                <a:cs typeface="Times New Roman" panose="02020603050405020304" pitchFamily="18" charset="0"/>
              </a:rPr>
              <a:t>liên</a:t>
            </a:r>
            <a:r>
              <a:rPr lang="en-US" sz="1800" b="1" kern="100" dirty="0">
                <a:effectLst/>
                <a:latin typeface="Mavenpro"/>
                <a:ea typeface="Yu Gothic Light" panose="020B0300000000000000" pitchFamily="34" charset="-128"/>
                <a:cs typeface="Times New Roman" panose="02020603050405020304" pitchFamily="18" charset="0"/>
              </a:rPr>
              <a:t> </a:t>
            </a:r>
            <a:r>
              <a:rPr lang="en-US" sz="1800" b="1" kern="100" dirty="0" err="1">
                <a:effectLst/>
                <a:latin typeface="Mavenpro"/>
                <a:ea typeface="Yu Gothic Light" panose="020B0300000000000000" pitchFamily="34" charset="-128"/>
                <a:cs typeface="Times New Roman" panose="02020603050405020304" pitchFamily="18" charset="0"/>
              </a:rPr>
              <a:t>kết</a:t>
            </a:r>
            <a:r>
              <a:rPr lang="en-US" sz="1800" b="1" kern="100" dirty="0">
                <a:effectLst/>
                <a:latin typeface="Mavenpro"/>
                <a:ea typeface="Yu Gothic Light" panose="020B0300000000000000" pitchFamily="34" charset="-128"/>
                <a:cs typeface="Times New Roman" panose="02020603050405020304" pitchFamily="18" charset="0"/>
              </a:rPr>
              <a:t> </a:t>
            </a:r>
            <a:r>
              <a:rPr lang="en-US" sz="1800" b="1" kern="100" dirty="0" err="1">
                <a:effectLst/>
                <a:latin typeface="Mavenpro"/>
                <a:ea typeface="Yu Gothic Light" panose="020B0300000000000000" pitchFamily="34" charset="-128"/>
                <a:cs typeface="Times New Roman" panose="02020603050405020304" pitchFamily="18" charset="0"/>
              </a:rPr>
              <a:t>đầy</a:t>
            </a:r>
            <a:r>
              <a:rPr lang="en-US" sz="1800" b="1" kern="100" dirty="0">
                <a:effectLst/>
                <a:latin typeface="Mavenpro"/>
                <a:ea typeface="Yu Gothic Light" panose="020B0300000000000000" pitchFamily="34" charset="-128"/>
                <a:cs typeface="Times New Roman" panose="02020603050405020304" pitchFamily="18" charset="0"/>
              </a:rPr>
              <a:t> </a:t>
            </a:r>
            <a:r>
              <a:rPr lang="en-US" sz="1800" b="1" kern="100" dirty="0" err="1">
                <a:effectLst/>
                <a:latin typeface="Mavenpro"/>
                <a:ea typeface="Yu Gothic Light" panose="020B0300000000000000" pitchFamily="34" charset="-128"/>
                <a:cs typeface="Times New Roman" panose="02020603050405020304" pitchFamily="18" charset="0"/>
              </a:rPr>
              <a:t>đủ</a:t>
            </a:r>
            <a:r>
              <a:rPr lang="en-US" sz="1800" b="1" kern="100" dirty="0">
                <a:effectLst/>
                <a:latin typeface="Mavenpro"/>
                <a:ea typeface="Yu Gothic Light" panose="020B0300000000000000" pitchFamily="34" charset="-128"/>
                <a:cs typeface="Times New Roman" panose="02020603050405020304" pitchFamily="18" charset="0"/>
              </a:rPr>
              <a:t> (Fully Connected Layer - FC)</a:t>
            </a:r>
          </a:p>
        </p:txBody>
      </p:sp>
      <p:sp>
        <p:nvSpPr>
          <p:cNvPr id="9" name="TextBox 8">
            <a:extLst>
              <a:ext uri="{FF2B5EF4-FFF2-40B4-BE49-F238E27FC236}">
                <a16:creationId xmlns:a16="http://schemas.microsoft.com/office/drawing/2014/main" id="{F08F9315-011E-ABCD-AADE-02D5E212650F}"/>
              </a:ext>
            </a:extLst>
          </p:cNvPr>
          <p:cNvSpPr txBox="1"/>
          <p:nvPr/>
        </p:nvSpPr>
        <p:spPr>
          <a:xfrm>
            <a:off x="2145680" y="704828"/>
            <a:ext cx="4733692" cy="584775"/>
          </a:xfrm>
          <a:prstGeom prst="rect">
            <a:avLst/>
          </a:prstGeom>
          <a:noFill/>
        </p:spPr>
        <p:txBody>
          <a:bodyPr wrap="square">
            <a:spAutoFit/>
          </a:bodyPr>
          <a:lstStyle/>
          <a:p>
            <a:pPr algn="ctr"/>
            <a:r>
              <a:rPr kumimoji="0" lang="vi-VN" sz="3200" b="1" i="0" u="none" strike="noStrike" kern="0" cap="none" spc="0" normalizeH="0" baseline="0" noProof="0" dirty="0">
                <a:ln>
                  <a:noFill/>
                </a:ln>
                <a:solidFill>
                  <a:srgbClr val="231F40"/>
                </a:solidFill>
                <a:effectLst/>
                <a:uLnTx/>
                <a:uFillTx/>
                <a:latin typeface="Mavenpro"/>
                <a:cs typeface="Poppins SemiBold"/>
                <a:sym typeface="Poppins SemiBold"/>
              </a:rPr>
              <a:t>Các Lớp Mạng CNN</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460915" y="2361387"/>
            <a:ext cx="3862039" cy="1272336"/>
          </a:xfrm>
          <a:prstGeom prst="rect">
            <a:avLst/>
          </a:prstGeom>
          <a:noFill/>
        </p:spPr>
        <p:txBody>
          <a:bodyPr wrap="square">
            <a:spAutoFit/>
          </a:bodyPr>
          <a:lstStyle/>
          <a:p>
            <a:pPr algn="just">
              <a:lnSpc>
                <a:spcPct val="130000"/>
              </a:lnSpc>
              <a:spcBef>
                <a:spcPts val="600"/>
              </a:spcBef>
              <a:spcAft>
                <a:spcPts val="600"/>
              </a:spcAft>
            </a:pPr>
            <a:r>
              <a:rPr lang="vi-VN" sz="1200" dirty="0">
                <a:effectLst/>
                <a:latin typeface="Times New Roman" panose="02020603050405020304" pitchFamily="18" charset="0"/>
                <a:ea typeface="Calibri" panose="020F0502020204030204" pitchFamily="34" charset="0"/>
                <a:cs typeface="Arial" panose="020B0604020202020204" pitchFamily="34" charset="0"/>
              </a:rPr>
              <a:t>Tầng Liên kết đầy đủ (FC) nhận đầu vào là các dữ liệu đã được làm </a:t>
            </a:r>
            <a:r>
              <a:rPr lang="vi-VN" sz="1200" dirty="0" err="1">
                <a:effectLst/>
                <a:latin typeface="Times New Roman" panose="02020603050405020304" pitchFamily="18" charset="0"/>
                <a:ea typeface="Calibri" panose="020F0502020204030204" pitchFamily="34" charset="0"/>
                <a:cs typeface="Arial" panose="020B0604020202020204" pitchFamily="34" charset="0"/>
              </a:rPr>
              <a:t>phẳng</a:t>
            </a:r>
            <a:r>
              <a:rPr lang="vi-VN" sz="1200" dirty="0">
                <a:effectLst/>
                <a:latin typeface="Times New Roman" panose="02020603050405020304" pitchFamily="18" charset="0"/>
                <a:ea typeface="Calibri" panose="020F0502020204030204" pitchFamily="34" charset="0"/>
                <a:cs typeface="Arial" panose="020B0604020202020204" pitchFamily="34" charset="0"/>
              </a:rPr>
              <a:t>, mà mỗi đầu vào đó được kết nối đến tất cả </a:t>
            </a:r>
            <a:r>
              <a:rPr lang="vi-VN" sz="1200" dirty="0" err="1">
                <a:effectLst/>
                <a:latin typeface="Times New Roman" panose="02020603050405020304" pitchFamily="18" charset="0"/>
                <a:ea typeface="Calibri" panose="020F0502020204030204" pitchFamily="34" charset="0"/>
                <a:cs typeface="Arial" panose="020B0604020202020204" pitchFamily="34" charset="0"/>
              </a:rPr>
              <a:t>neuron</a:t>
            </a:r>
            <a:r>
              <a:rPr lang="vi-VN" sz="1200" dirty="0">
                <a:effectLst/>
                <a:latin typeface="Times New Roman" panose="02020603050405020304" pitchFamily="18" charset="0"/>
                <a:ea typeface="Calibri" panose="020F0502020204030204" pitchFamily="34" charset="0"/>
                <a:cs typeface="Arial" panose="020B0604020202020204" pitchFamily="34" charset="0"/>
              </a:rPr>
              <a:t>. Trong mô hình mạng </a:t>
            </a:r>
            <a:r>
              <a:rPr lang="vi-VN" sz="1200" dirty="0" err="1">
                <a:effectLst/>
                <a:latin typeface="Times New Roman" panose="02020603050405020304" pitchFamily="18" charset="0"/>
                <a:ea typeface="Calibri" panose="020F0502020204030204" pitchFamily="34" charset="0"/>
                <a:cs typeface="Arial" panose="020B0604020202020204" pitchFamily="34" charset="0"/>
              </a:rPr>
              <a:t>CNNs</a:t>
            </a:r>
            <a:r>
              <a:rPr lang="vi-VN" sz="1200" dirty="0">
                <a:effectLst/>
                <a:latin typeface="Times New Roman" panose="02020603050405020304" pitchFamily="18" charset="0"/>
                <a:ea typeface="Calibri" panose="020F0502020204030204" pitchFamily="34" charset="0"/>
                <a:cs typeface="Arial" panose="020B0604020202020204" pitchFamily="34" charset="0"/>
              </a:rPr>
              <a:t>, các tầng kết nối đầy đủ thường được tìm thấy ở cuối mạng và được dùng để tối ưu hóa mục tiêu của mạng ví dụ như độ chính xác của lớp</a:t>
            </a:r>
            <a:endParaRPr lang="vi-VN" sz="1000" kern="100" dirty="0">
              <a:effectLst/>
              <a:latin typeface="Mavenpro"/>
              <a:ea typeface="Calibri" panose="020F0502020204030204" pitchFamily="34" charset="0"/>
              <a:cs typeface="Arial" panose="020B0604020202020204" pitchFamily="34" charset="0"/>
            </a:endParaRPr>
          </a:p>
        </p:txBody>
      </p:sp>
      <p:pic>
        <p:nvPicPr>
          <p:cNvPr id="3" name="Image 42">
            <a:extLst>
              <a:ext uri="{FF2B5EF4-FFF2-40B4-BE49-F238E27FC236}">
                <a16:creationId xmlns:a16="http://schemas.microsoft.com/office/drawing/2014/main" id="{B10A6650-D19A-9C70-1315-0A3EFDCDF61A}"/>
              </a:ext>
            </a:extLst>
          </p:cNvPr>
          <p:cNvPicPr>
            <a:picLocks/>
          </p:cNvPicPr>
          <p:nvPr/>
        </p:nvPicPr>
        <p:blipFill>
          <a:blip r:embed="rId2" cstate="print"/>
          <a:stretch>
            <a:fillRect/>
          </a:stretch>
        </p:blipFill>
        <p:spPr>
          <a:xfrm>
            <a:off x="4821047" y="2072877"/>
            <a:ext cx="4112944" cy="1441294"/>
          </a:xfrm>
          <a:prstGeom prst="rect">
            <a:avLst/>
          </a:prstGeom>
        </p:spPr>
      </p:pic>
    </p:spTree>
    <p:extLst>
      <p:ext uri="{BB962C8B-B14F-4D97-AF65-F5344CB8AC3E}">
        <p14:creationId xmlns:p14="http://schemas.microsoft.com/office/powerpoint/2010/main" val="3652743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351620" y="1033444"/>
            <a:ext cx="3192038" cy="1077218"/>
          </a:xfrm>
          <a:prstGeom prst="rect">
            <a:avLst/>
          </a:prstGeom>
          <a:noFill/>
        </p:spPr>
        <p:txBody>
          <a:bodyPr wrap="square">
            <a:spAutoFit/>
          </a:bodyPr>
          <a:lstStyle/>
          <a:p>
            <a:pPr algn="ct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Intersection over Union (IOU)</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607975" y="2240891"/>
            <a:ext cx="4572464" cy="1432700"/>
          </a:xfrm>
          <a:prstGeom prst="rect">
            <a:avLst/>
          </a:prstGeom>
          <a:noFill/>
        </p:spPr>
        <p:txBody>
          <a:bodyPr wrap="square">
            <a:spAutoFit/>
          </a:bodyPr>
          <a:lstStyle/>
          <a:p>
            <a:pPr algn="just">
              <a:lnSpc>
                <a:spcPct val="130000"/>
              </a:lnSpc>
              <a:spcBef>
                <a:spcPts val="600"/>
              </a:spcBef>
              <a:spcAft>
                <a:spcPts val="600"/>
              </a:spcAft>
            </a:pPr>
            <a:r>
              <a:rPr lang="vi-VN" sz="1200" spc="-40" dirty="0">
                <a:effectLst/>
                <a:latin typeface="Mavenpro"/>
                <a:ea typeface="Calibri" panose="020F0502020204030204" pitchFamily="34" charset="0"/>
                <a:cs typeface="Arial" panose="020B0604020202020204" pitchFamily="34" charset="0"/>
              </a:rPr>
              <a:t>Tỉ</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lệ</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vùng</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giao</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trên</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vùng</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hợp,</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còn</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được</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biết</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đến</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là</a:t>
            </a:r>
            <a:r>
              <a:rPr lang="vi-VN" sz="1200" spc="-85" dirty="0">
                <a:effectLst/>
                <a:latin typeface="Mavenpro"/>
                <a:ea typeface="Calibri" panose="020F0502020204030204" pitchFamily="34" charset="0"/>
                <a:cs typeface="Arial" panose="020B0604020202020204" pitchFamily="34" charset="0"/>
              </a:rPr>
              <a:t> </a:t>
            </a:r>
            <a:r>
              <a:rPr lang="vi-VN" sz="1200" spc="-40" dirty="0" err="1">
                <a:effectLst/>
                <a:latin typeface="Mavenpro"/>
                <a:ea typeface="Calibri" panose="020F0502020204030204" pitchFamily="34" charset="0"/>
                <a:cs typeface="Arial" panose="020B0604020202020204" pitchFamily="34" charset="0"/>
              </a:rPr>
              <a:t>IoU</a:t>
            </a:r>
            <a:r>
              <a:rPr lang="vi-VN" sz="1200" spc="-40" dirty="0">
                <a:effectLst/>
                <a:latin typeface="Mavenpro"/>
                <a:ea typeface="Calibri" panose="020F0502020204030204" pitchFamily="34" charset="0"/>
                <a:cs typeface="Arial" panose="020B0604020202020204" pitchFamily="34" charset="0"/>
              </a:rPr>
              <a:t>,</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là</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một</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hàm</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định</a:t>
            </a:r>
            <a:r>
              <a:rPr lang="vi-VN" sz="1200" spc="-85" dirty="0">
                <a:effectLst/>
                <a:latin typeface="Mavenpro"/>
                <a:ea typeface="Calibri" panose="020F0502020204030204" pitchFamily="34" charset="0"/>
                <a:cs typeface="Arial" panose="020B0604020202020204" pitchFamily="34" charset="0"/>
              </a:rPr>
              <a:t> </a:t>
            </a:r>
            <a:r>
              <a:rPr lang="vi-VN" sz="1200" spc="-40" dirty="0">
                <a:effectLst/>
                <a:latin typeface="Mavenpro"/>
                <a:ea typeface="Calibri" panose="020F0502020204030204" pitchFamily="34" charset="0"/>
                <a:cs typeface="Arial" panose="020B0604020202020204" pitchFamily="34" charset="0"/>
              </a:rPr>
              <a:t>lượng </a:t>
            </a:r>
            <a:r>
              <a:rPr lang="vi-VN" sz="1200" dirty="0">
                <a:effectLst/>
                <a:latin typeface="Mavenpro"/>
                <a:ea typeface="Calibri" panose="020F0502020204030204" pitchFamily="34" charset="0"/>
                <a:cs typeface="Arial" panose="020B0604020202020204" pitchFamily="34" charset="0"/>
              </a:rPr>
              <a:t>vị</a:t>
            </a:r>
            <a:r>
              <a:rPr lang="vi-VN" sz="1200" spc="-100"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trí</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Noto Sans Math" panose="020B0502040504020204" pitchFamily="34" charset="0"/>
                <a:cs typeface="Arial" panose="020B0604020202020204" pitchFamily="34" charset="0"/>
              </a:rPr>
              <a:t>𝐵𝑝</a:t>
            </a:r>
            <a:r>
              <a:rPr lang="vi-VN" sz="1200" spc="-65" dirty="0">
                <a:effectLst/>
                <a:latin typeface="Mavenpro"/>
                <a:ea typeface="Noto Sans Math" panose="020B050204050402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của</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hộp</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giới</a:t>
            </a:r>
            <a:r>
              <a:rPr lang="vi-VN" sz="1200" spc="-100"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hạn</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dự</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đoán</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được</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định</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vị</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đúng</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như</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thế</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nào</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so</a:t>
            </a:r>
            <a:r>
              <a:rPr lang="vi-VN" sz="1200" spc="-100"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với</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hộp giới</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hạn</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thực</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Calibri" panose="020F0502020204030204" pitchFamily="34" charset="0"/>
                <a:cs typeface="Arial" panose="020B0604020202020204" pitchFamily="34" charset="0"/>
              </a:rPr>
              <a:t>tế</a:t>
            </a:r>
            <a:r>
              <a:rPr lang="vi-VN" sz="1200" spc="-95" dirty="0">
                <a:effectLst/>
                <a:latin typeface="Mavenpro"/>
                <a:ea typeface="Calibri" panose="020F0502020204030204" pitchFamily="34" charset="0"/>
                <a:cs typeface="Arial" panose="020B0604020202020204" pitchFamily="34" charset="0"/>
              </a:rPr>
              <a:t> </a:t>
            </a:r>
            <a:r>
              <a:rPr lang="vi-VN" sz="1200" dirty="0">
                <a:effectLst/>
                <a:latin typeface="Mavenpro"/>
                <a:ea typeface="Noto Sans Math" panose="020B0502040504020204" pitchFamily="34" charset="0"/>
                <a:cs typeface="Arial" panose="020B0604020202020204" pitchFamily="34" charset="0"/>
              </a:rPr>
              <a:t>𝐵𝑎</a:t>
            </a:r>
            <a:r>
              <a:rPr lang="vi-VN" sz="1200" dirty="0">
                <a:effectLst/>
                <a:latin typeface="Mavenpro"/>
                <a:ea typeface="Calibri" panose="020F0502020204030204" pitchFamily="34" charset="0"/>
                <a:cs typeface="Arial" panose="020B0604020202020204" pitchFamily="34" charset="0"/>
              </a:rPr>
              <a:t>.</a:t>
            </a:r>
            <a:r>
              <a:rPr lang="vi-VN" sz="1200" spc="-95" dirty="0">
                <a:effectLst/>
                <a:latin typeface="Mavenpro"/>
                <a:ea typeface="Calibri" panose="020F0502020204030204" pitchFamily="34" charset="0"/>
                <a:cs typeface="Arial" panose="020B0604020202020204" pitchFamily="34" charset="0"/>
              </a:rPr>
              <a:t> </a:t>
            </a:r>
          </a:p>
          <a:p>
            <a:pPr algn="just">
              <a:lnSpc>
                <a:spcPct val="130000"/>
              </a:lnSpc>
              <a:spcBef>
                <a:spcPts val="600"/>
              </a:spcBef>
              <a:spcAft>
                <a:spcPts val="600"/>
              </a:spcAft>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Ta</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luôn</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có</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IoU</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Cambria Math" panose="02040503050406030204" pitchFamily="18" charset="0"/>
                <a:ea typeface="IPAPGothic"/>
                <a:cs typeface="Cambria Math" panose="02040503050406030204" pitchFamily="18" charset="0"/>
              </a:rPr>
              <a:t>∈ </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0,1</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Để</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thuận</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tiện,</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một</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hộp</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giới</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hạn</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Noto Sans Math" panose="020B0502040504020204" pitchFamily="34" charset="0"/>
                <a:ea typeface="Noto Sans Math" panose="020B0502040504020204" pitchFamily="34" charset="0"/>
                <a:cs typeface="Noto Sans Math" panose="020B0502040504020204" pitchFamily="34" charset="0"/>
              </a:rPr>
              <a:t>𝐵𝑝</a:t>
            </a:r>
            <a:r>
              <a:rPr lang="vi-VN" sz="1200" kern="100" spc="-5" dirty="0">
                <a:effectLst/>
                <a:latin typeface="Noto Sans Math" panose="020B0502040504020204" pitchFamily="34" charset="0"/>
                <a:ea typeface="Noto Sans Math" panose="020B0502040504020204" pitchFamily="34" charset="0"/>
                <a:cs typeface="Noto Sans Math" panose="020B0502040504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được</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cho</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là</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khá</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tốt </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nếu</a:t>
            </a:r>
            <a:r>
              <a:rPr lang="vi-VN" sz="1200" kern="100" spc="-10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10" dirty="0" err="1">
                <a:effectLst/>
                <a:latin typeface="Times New Roman" panose="02020603050405020304" pitchFamily="18" charset="0"/>
                <a:ea typeface="Calibri" panose="020F0502020204030204" pitchFamily="34" charset="0"/>
                <a:cs typeface="Arial" panose="020B0604020202020204" pitchFamily="34" charset="0"/>
              </a:rPr>
              <a:t>IoU</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spc="-10" dirty="0">
                <a:effectLst/>
                <a:latin typeface="Noto Sans Math" panose="020B0502040504020204" pitchFamily="34" charset="0"/>
                <a:ea typeface="Noto Sans Math" panose="020B0502040504020204" pitchFamily="34" charset="0"/>
                <a:cs typeface="Noto Sans Math" panose="020B0502040504020204" pitchFamily="34" charset="0"/>
              </a:rPr>
              <a:t>𝐵𝑝</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spc="-10" dirty="0">
                <a:effectLst/>
                <a:latin typeface="Noto Sans Math" panose="020B0502040504020204" pitchFamily="34" charset="0"/>
                <a:ea typeface="Noto Sans Math" panose="020B0502040504020204" pitchFamily="34" charset="0"/>
                <a:cs typeface="Noto Sans Math" panose="020B0502040504020204" pitchFamily="34" charset="0"/>
              </a:rPr>
              <a:t>𝐵𝑎</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spc="-10" dirty="0">
                <a:effectLst/>
                <a:latin typeface="Noto Sans Math" panose="020B0502040504020204" pitchFamily="34" charset="0"/>
                <a:ea typeface="Noto Sans Math" panose="020B0502040504020204" pitchFamily="34" charset="0"/>
                <a:cs typeface="Noto Sans Math" panose="020B0502040504020204" pitchFamily="34" charset="0"/>
              </a:rPr>
              <a:t>⩾</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0.5.</a:t>
            </a:r>
            <a:endParaRPr lang="vi-VN" sz="1200" kern="1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5" name="Image 89">
            <a:extLst>
              <a:ext uri="{FF2B5EF4-FFF2-40B4-BE49-F238E27FC236}">
                <a16:creationId xmlns:a16="http://schemas.microsoft.com/office/drawing/2014/main" id="{11ED05FC-9C59-96BC-2ADE-12375F6F71A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600698" y="1484055"/>
            <a:ext cx="2935327" cy="817858"/>
          </a:xfrm>
          <a:prstGeom prst="rect">
            <a:avLst/>
          </a:prstGeom>
        </p:spPr>
      </p:pic>
      <p:pic>
        <p:nvPicPr>
          <p:cNvPr id="6" name="Image 91">
            <a:extLst>
              <a:ext uri="{FF2B5EF4-FFF2-40B4-BE49-F238E27FC236}">
                <a16:creationId xmlns:a16="http://schemas.microsoft.com/office/drawing/2014/main" id="{E109AD1C-2C8C-BAF9-3993-0DF94005AA69}"/>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252920" y="2690540"/>
            <a:ext cx="3630885" cy="1437733"/>
          </a:xfrm>
          <a:prstGeom prst="rect">
            <a:avLst/>
          </a:prstGeom>
        </p:spPr>
      </p:pic>
    </p:spTree>
    <p:extLst>
      <p:ext uri="{BB962C8B-B14F-4D97-AF65-F5344CB8AC3E}">
        <p14:creationId xmlns:p14="http://schemas.microsoft.com/office/powerpoint/2010/main" val="1908810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2300055" y="690658"/>
            <a:ext cx="4543890" cy="584775"/>
          </a:xfrm>
          <a:prstGeom prst="rect">
            <a:avLst/>
          </a:prstGeom>
          <a:noFill/>
        </p:spPr>
        <p:txBody>
          <a:bodyPr wrap="square">
            <a:spAutoFit/>
          </a:bodyPr>
          <a:lstStyle/>
          <a:p>
            <a:pPr algn="ct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Non-max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suppressiom</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661174" y="1520693"/>
            <a:ext cx="5308445" cy="2102114"/>
          </a:xfrm>
          <a:prstGeom prst="rect">
            <a:avLst/>
          </a:prstGeom>
          <a:noFill/>
        </p:spPr>
        <p:txBody>
          <a:bodyPr wrap="square">
            <a:spAutoFit/>
          </a:bodyPr>
          <a:lstStyle/>
          <a:p>
            <a:pPr algn="just">
              <a:lnSpc>
                <a:spcPct val="130000"/>
              </a:lnSpc>
              <a:spcBef>
                <a:spcPts val="600"/>
              </a:spcBef>
              <a:spcAft>
                <a:spcPts val="600"/>
              </a:spcAft>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Kỹ</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thuật</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non-</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max</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suppression</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hướng</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tới</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việc</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loại</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bỏ</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những</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hộp</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giới</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hạn</a:t>
            </a:r>
            <a:r>
              <a:rPr lang="vi-VN" sz="1200" kern="100" spc="-8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bị trùng</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chồng</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lên</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nhau</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của</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cùng</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một</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đối</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tượng</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bằng</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cách</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chọn</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chiếc</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hộp</a:t>
            </a:r>
            <a:r>
              <a:rPr lang="vi-VN" sz="1200" kern="100" spc="-7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có tính</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đặc</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trưng</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nhất.</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Sau</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khi</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loại</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bỏ</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tất</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cả</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các</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hộp</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có</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xác</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suất</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dự</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đoán</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nhỏ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hơn</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0.6,</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những bước</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tiếp theo</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được lặp</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lại khi</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vẫn còn</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tồn tại</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những</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hộp khác.</a:t>
            </a:r>
          </a:p>
          <a:p>
            <a:pPr algn="just">
              <a:lnSpc>
                <a:spcPct val="130000"/>
              </a:lnSpc>
              <a:spcBef>
                <a:spcPts val="600"/>
              </a:spcBef>
              <a:spcAft>
                <a:spcPts val="600"/>
              </a:spcAft>
            </a:pPr>
            <a:r>
              <a:rPr lang="vi-VN" sz="1200" kern="100" spc="-50" dirty="0">
                <a:effectLst/>
                <a:latin typeface="Times New Roman" panose="02020603050405020304" pitchFamily="18" charset="0"/>
                <a:ea typeface="Calibri" panose="020F0502020204030204" pitchFamily="34" charset="0"/>
                <a:cs typeface="Arial" panose="020B0604020202020204" pitchFamily="34" charset="0"/>
              </a:rPr>
              <a:t> Với một lớp cho trước</a:t>
            </a:r>
          </a:p>
          <a:p>
            <a:pPr algn="just">
              <a:lnSpc>
                <a:spcPct val="130000"/>
              </a:lnSpc>
              <a:spcBef>
                <a:spcPts val="600"/>
              </a:spcBef>
              <a:spcAft>
                <a:spcPts val="600"/>
              </a:spcAft>
            </a:pPr>
            <a:r>
              <a:rPr lang="vi-VN" sz="1200" spc="-40" dirty="0">
                <a:effectLst/>
                <a:latin typeface="Times New Roman" panose="02020603050405020304" pitchFamily="18" charset="0"/>
                <a:ea typeface="Verdana" panose="020B0604030504040204" pitchFamily="34" charset="0"/>
                <a:cs typeface="Verdana" panose="020B0604030504040204" pitchFamily="34" charset="0"/>
              </a:rPr>
              <a:t>Bước 1: Chọn chiếc hộp có xác suất dự đoán lớn nhất.</a:t>
            </a:r>
            <a:endParaRPr lang="vi-VN" sz="1200" dirty="0">
              <a:effectLst/>
              <a:latin typeface="Verdana" panose="020B0604030504040204" pitchFamily="34" charset="0"/>
              <a:ea typeface="Verdana" panose="020B0604030504040204" pitchFamily="34" charset="0"/>
              <a:cs typeface="Verdana" panose="020B0604030504040204" pitchFamily="34" charset="0"/>
            </a:endParaRPr>
          </a:p>
          <a:p>
            <a:r>
              <a:rPr lang="vi-VN" sz="1200" spc="-40" dirty="0">
                <a:effectLst/>
                <a:latin typeface="Times New Roman" panose="02020603050405020304" pitchFamily="18" charset="0"/>
                <a:ea typeface="Calibri" panose="020F0502020204030204" pitchFamily="34" charset="0"/>
              </a:rPr>
              <a:t>Bước 2: Loại bỏ những hộp có IoU</a:t>
            </a:r>
            <a:r>
              <a:rPr lang="vi-VN" sz="1200" spc="-40" dirty="0">
                <a:effectLst/>
                <a:latin typeface="Cambria Math" panose="02040503050406030204" pitchFamily="18" charset="0"/>
                <a:ea typeface="Noto Sans Math" panose="020B0502040504020204" pitchFamily="34" charset="0"/>
                <a:cs typeface="Cambria Math" panose="02040503050406030204" pitchFamily="18" charset="0"/>
              </a:rPr>
              <a:t>⩾</a:t>
            </a:r>
            <a:r>
              <a:rPr lang="vi-VN" sz="1200" spc="-40" dirty="0">
                <a:effectLst/>
                <a:latin typeface="Times New Roman" panose="02020603050405020304" pitchFamily="18" charset="0"/>
                <a:ea typeface="Calibri" panose="020F0502020204030204" pitchFamily="34" charset="0"/>
              </a:rPr>
              <a:t>0.5 với hộp đã  chọn</a:t>
            </a:r>
            <a:endParaRPr lang="vi-VN" sz="700" kern="100" dirty="0">
              <a:effectLst/>
              <a:latin typeface="Mavenpro"/>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5C859FB-4157-8381-55CD-E2641AB08BE1}"/>
              </a:ext>
            </a:extLst>
          </p:cNvPr>
          <p:cNvPicPr>
            <a:picLocks noChangeAspect="1"/>
          </p:cNvPicPr>
          <p:nvPr/>
        </p:nvPicPr>
        <p:blipFill>
          <a:blip r:embed="rId2"/>
          <a:stretch>
            <a:fillRect/>
          </a:stretch>
        </p:blipFill>
        <p:spPr>
          <a:xfrm>
            <a:off x="4253493" y="2571750"/>
            <a:ext cx="4667483" cy="1680001"/>
          </a:xfrm>
          <a:prstGeom prst="rect">
            <a:avLst/>
          </a:prstGeom>
        </p:spPr>
      </p:pic>
    </p:spTree>
    <p:extLst>
      <p:ext uri="{BB962C8B-B14F-4D97-AF65-F5344CB8AC3E}">
        <p14:creationId xmlns:p14="http://schemas.microsoft.com/office/powerpoint/2010/main" val="2106622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2019822" y="586580"/>
            <a:ext cx="5104355" cy="1077218"/>
          </a:xfrm>
          <a:prstGeom prst="rect">
            <a:avLst/>
          </a:prstGeom>
          <a:noFill/>
        </p:spPr>
        <p:txBody>
          <a:bodyPr wrap="square">
            <a:spAutoFit/>
          </a:bodyPr>
          <a:lstStyle/>
          <a:p>
            <a:pPr algn="ct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Hối</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quy</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hộp</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giới</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hạn</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(Bounding Box Regression)</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676625" y="2222424"/>
            <a:ext cx="4758299" cy="1938992"/>
          </a:xfrm>
          <a:prstGeom prst="rect">
            <a:avLst/>
          </a:prstGeom>
          <a:noFill/>
        </p:spPr>
        <p:txBody>
          <a:bodyPr wrap="square">
            <a:spAutoFit/>
          </a:bodyPr>
          <a:lstStyle/>
          <a:p>
            <a:pPr algn="just"/>
            <a:r>
              <a:rPr lang="vi-VN" sz="1200" kern="100" dirty="0">
                <a:effectLst/>
                <a:latin typeface="Times New Roman" panose="02020603050405020304" pitchFamily="18" charset="0"/>
                <a:ea typeface="Calibri" panose="020F0502020204030204" pitchFamily="34" charset="0"/>
                <a:cs typeface="Arial" panose="020B0604020202020204" pitchFamily="34" charset="0"/>
              </a:rPr>
              <a:t>- Mạng</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CNN</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không</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thực</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sự</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học</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để</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phát</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triển</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đối</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tượng</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và</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thời</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gian</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thực</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thi </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chậm</a:t>
            </a:r>
            <a:r>
              <a:rPr lang="vi-VN" sz="1200" kern="100" spc="-10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không</a:t>
            </a:r>
            <a:r>
              <a:rPr lang="vi-VN" sz="1200" kern="100" spc="-9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phù</a:t>
            </a:r>
            <a:r>
              <a:rPr lang="vi-VN" sz="1200" kern="100" spc="-9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hợp</a:t>
            </a:r>
            <a:r>
              <a:rPr lang="vi-VN" sz="1200" kern="100" spc="-9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với</a:t>
            </a:r>
            <a:r>
              <a:rPr lang="vi-VN" sz="1200" kern="100" spc="-9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ứng</a:t>
            </a:r>
            <a:r>
              <a:rPr lang="vi-VN" sz="1200" kern="100" spc="-9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10" dirty="0">
                <a:effectLst/>
                <a:latin typeface="Times New Roman" panose="02020603050405020304" pitchFamily="18" charset="0"/>
                <a:ea typeface="Calibri" panose="020F0502020204030204" pitchFamily="34" charset="0"/>
                <a:cs typeface="Arial" panose="020B0604020202020204" pitchFamily="34" charset="0"/>
              </a:rPr>
              <a:t>dụng</a:t>
            </a:r>
            <a:r>
              <a:rPr lang="vi-VN" sz="1200" kern="100" spc="-9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10" dirty="0" err="1">
                <a:effectLst/>
                <a:latin typeface="Times New Roman" panose="02020603050405020304" pitchFamily="18" charset="0"/>
                <a:ea typeface="Calibri" panose="020F0502020204030204" pitchFamily="34" charset="0"/>
                <a:cs typeface="Arial" panose="020B0604020202020204" pitchFamily="34" charset="0"/>
              </a:rPr>
              <a:t>real-time</a:t>
            </a:r>
            <a:endParaRPr lang="vi-VN" sz="1200" kern="100" spc="-10" dirty="0">
              <a:effectLst/>
              <a:latin typeface="Times New Roman" panose="02020603050405020304" pitchFamily="18" charset="0"/>
              <a:ea typeface="Calibri" panose="020F0502020204030204" pitchFamily="34" charset="0"/>
              <a:cs typeface="Arial" panose="020B0604020202020204" pitchFamily="34" charset="0"/>
            </a:endParaRPr>
          </a:p>
          <a:p>
            <a:pPr algn="just"/>
            <a:r>
              <a:rPr lang="vi-VN" sz="1200" kern="100" dirty="0">
                <a:effectLst/>
                <a:latin typeface="Times New Roman" panose="02020603050405020304" pitchFamily="18" charset="0"/>
                <a:ea typeface="Calibri" panose="020F0502020204030204" pitchFamily="34" charset="0"/>
                <a:cs typeface="Arial" panose="020B0604020202020204" pitchFamily="34" charset="0"/>
              </a:rPr>
              <a:t>- Sự</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chênh</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lệch</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giữa</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giá</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trị</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dự</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đoán</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và</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giá</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trị</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thực</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tế</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gọi</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là</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giá</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trị</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loss</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Mục</a:t>
            </a:r>
            <a:r>
              <a:rPr lang="vi-VN" sz="1200" kern="100" spc="-6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tiêu là</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giá</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trị</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của</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hàm</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loss</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là</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nhỏ</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nhất</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thì</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ta</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phải</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đi</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cập</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nhật</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giá</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trị</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của</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các</a:t>
            </a:r>
            <a:r>
              <a:rPr lang="vi-VN" sz="1200" kern="100" spc="-5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vector</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 trọng số.</a:t>
            </a:r>
          </a:p>
          <a:p>
            <a:pPr algn="just"/>
            <a:r>
              <a:rPr lang="vi-VN" sz="1200" kern="100" dirty="0">
                <a:effectLst/>
                <a:latin typeface="Times New Roman" panose="02020603050405020304" pitchFamily="18" charset="0"/>
                <a:ea typeface="Calibri" panose="020F0502020204030204" pitchFamily="34" charset="0"/>
                <a:cs typeface="Arial" panose="020B0604020202020204" pitchFamily="34" charset="0"/>
              </a:rPr>
              <a:t>- Phương pháp Hồi quy (</a:t>
            </a:r>
            <a:r>
              <a:rPr lang="vi-VN" sz="1200" b="1" kern="100" dirty="0" err="1">
                <a:effectLst/>
                <a:latin typeface="Times New Roman" panose="02020603050405020304" pitchFamily="18" charset="0"/>
                <a:ea typeface="Calibri" panose="020F0502020204030204" pitchFamily="34" charset="0"/>
                <a:cs typeface="Arial" panose="020B0604020202020204" pitchFamily="34" charset="0"/>
              </a:rPr>
              <a:t>regression</a:t>
            </a:r>
            <a:r>
              <a:rPr lang="vi-VN" sz="1200" b="1" kern="100" dirty="0">
                <a:effectLst/>
                <a:latin typeface="Times New Roman" panose="02020603050405020304" pitchFamily="18" charset="0"/>
                <a:ea typeface="Calibri" panose="020F0502020204030204" pitchFamily="34" charset="0"/>
                <a:cs typeface="Arial" panose="020B0604020202020204" pitchFamily="34" charset="0"/>
              </a:rPr>
              <a:t>)</a:t>
            </a:r>
            <a:r>
              <a:rPr lang="vi-VN" sz="1200" b="1" kern="100" spc="-5" dirty="0">
                <a:effectLst/>
                <a:latin typeface="Times New Roman" panose="02020603050405020304" pitchFamily="18" charset="0"/>
                <a:ea typeface="Calibri" panose="020F0502020204030204" pitchFamily="34" charset="0"/>
                <a:cs typeface="Arial" panose="020B0604020202020204" pitchFamily="34" charset="0"/>
              </a:rPr>
              <a:t> </a:t>
            </a:r>
            <a:r>
              <a:rPr lang="vi-VN" sz="1200" b="1" kern="100" dirty="0">
                <a:effectLst/>
                <a:latin typeface="Times New Roman" panose="02020603050405020304" pitchFamily="18" charset="0"/>
                <a:ea typeface="Calibri" panose="020F0502020204030204" pitchFamily="34" charset="0"/>
                <a:cs typeface="Arial" panose="020B0604020202020204" pitchFamily="34" charset="0"/>
              </a:rPr>
              <a:t>l</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à cách cập nhật giá trị của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vector</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 trọng số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để</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giá</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trị</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hàm</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err="1">
                <a:effectLst/>
                <a:latin typeface="Times New Roman" panose="02020603050405020304" pitchFamily="18" charset="0"/>
                <a:ea typeface="Calibri" panose="020F0502020204030204" pitchFamily="34" charset="0"/>
                <a:cs typeface="Arial" panose="020B0604020202020204" pitchFamily="34" charset="0"/>
              </a:rPr>
              <a:t>loss</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nhỏ</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nhất</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và</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được</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sử</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dụng</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trong</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các</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bài</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toán</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mà</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giá</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trị</a:t>
            </a:r>
            <a:r>
              <a:rPr lang="vi-VN" sz="1200" kern="100" spc="-7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30" dirty="0">
                <a:effectLst/>
                <a:latin typeface="Times New Roman" panose="02020603050405020304" pitchFamily="18" charset="0"/>
                <a:ea typeface="Calibri" panose="020F0502020204030204" pitchFamily="34" charset="0"/>
                <a:cs typeface="Arial" panose="020B0604020202020204" pitchFamily="34" charset="0"/>
              </a:rPr>
              <a:t>dự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đoán là liên tục</a:t>
            </a:r>
          </a:p>
          <a:p>
            <a:pPr algn="just"/>
            <a:r>
              <a:rPr lang="vi-VN" sz="1200" kern="100" dirty="0">
                <a:effectLst/>
                <a:latin typeface="Times New Roman" panose="02020603050405020304" pitchFamily="18" charset="0"/>
                <a:ea typeface="Calibri" panose="020F0502020204030204" pitchFamily="34" charset="0"/>
                <a:cs typeface="Arial" panose="020B0604020202020204" pitchFamily="34" charset="0"/>
              </a:rPr>
              <a:t>- Vì</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bounding</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box</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ở</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đây</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x,y,w,h</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là</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4</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giá</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trị</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liên</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tục</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nên</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sử</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dụng</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phương</a:t>
            </a:r>
            <a:r>
              <a:rPr lang="vi-VN" sz="1200" kern="100" spc="-6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pháp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hồi</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quy</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là</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hợp</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err="1">
                <a:effectLst/>
                <a:latin typeface="Times New Roman" panose="02020603050405020304" pitchFamily="18" charset="0"/>
                <a:ea typeface="Calibri" panose="020F0502020204030204" pitchFamily="34" charset="0"/>
                <a:cs typeface="Arial" panose="020B0604020202020204" pitchFamily="34" charset="0"/>
              </a:rPr>
              <a:t>lj</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Gọi</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là</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Hồi</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quy</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hộp</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giới</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hạn</a:t>
            </a:r>
            <a:r>
              <a:rPr lang="vi-VN" sz="1200" kern="100" spc="-85"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spc="-40" dirty="0">
                <a:effectLst/>
                <a:latin typeface="Times New Roman" panose="02020603050405020304" pitchFamily="18" charset="0"/>
                <a:ea typeface="Calibri" panose="020F0502020204030204" pitchFamily="34" charset="0"/>
                <a:cs typeface="Arial" panose="020B0604020202020204" pitchFamily="34" charset="0"/>
              </a:rPr>
              <a:t>(</a:t>
            </a:r>
            <a:r>
              <a:rPr lang="vi-VN" sz="1200" b="1" kern="100" spc="-40" dirty="0" err="1">
                <a:effectLst/>
                <a:latin typeface="Times New Roman" panose="02020603050405020304" pitchFamily="18" charset="0"/>
                <a:ea typeface="Calibri" panose="020F0502020204030204" pitchFamily="34" charset="0"/>
                <a:cs typeface="Arial" panose="020B0604020202020204" pitchFamily="34" charset="0"/>
              </a:rPr>
              <a:t>Bounding</a:t>
            </a:r>
            <a:r>
              <a:rPr lang="vi-VN" sz="1200" b="1" kern="100" spc="-130" dirty="0">
                <a:effectLst/>
                <a:latin typeface="Times New Roman" panose="02020603050405020304" pitchFamily="18" charset="0"/>
                <a:ea typeface="Calibri" panose="020F0502020204030204" pitchFamily="34" charset="0"/>
                <a:cs typeface="Arial" panose="020B0604020202020204" pitchFamily="34" charset="0"/>
              </a:rPr>
              <a:t> </a:t>
            </a:r>
            <a:r>
              <a:rPr lang="vi-VN" sz="1200" b="1" kern="100" spc="-40" dirty="0" err="1">
                <a:effectLst/>
                <a:latin typeface="Times New Roman" panose="02020603050405020304" pitchFamily="18" charset="0"/>
                <a:ea typeface="Calibri" panose="020F0502020204030204" pitchFamily="34" charset="0"/>
                <a:cs typeface="Arial" panose="020B0604020202020204" pitchFamily="34" charset="0"/>
              </a:rPr>
              <a:t>box</a:t>
            </a:r>
            <a:r>
              <a:rPr lang="vi-VN" sz="1200" b="1" kern="100" spc="-130" dirty="0">
                <a:effectLst/>
                <a:latin typeface="Times New Roman" panose="02020603050405020304" pitchFamily="18" charset="0"/>
                <a:ea typeface="Calibri" panose="020F0502020204030204" pitchFamily="34" charset="0"/>
                <a:cs typeface="Arial" panose="020B0604020202020204" pitchFamily="34" charset="0"/>
              </a:rPr>
              <a:t> </a:t>
            </a:r>
            <a:r>
              <a:rPr lang="vi-VN" sz="1200" b="1" kern="100" spc="-40" dirty="0" err="1">
                <a:effectLst/>
                <a:latin typeface="Times New Roman" panose="02020603050405020304" pitchFamily="18" charset="0"/>
                <a:ea typeface="Calibri" panose="020F0502020204030204" pitchFamily="34" charset="0"/>
                <a:cs typeface="Arial" panose="020B0604020202020204" pitchFamily="34" charset="0"/>
              </a:rPr>
              <a:t>regression</a:t>
            </a:r>
            <a:r>
              <a:rPr lang="vi-VN" sz="1200" b="1" kern="100" spc="-40" dirty="0">
                <a:effectLst/>
                <a:latin typeface="Times New Roman" panose="02020603050405020304" pitchFamily="18" charset="0"/>
                <a:ea typeface="Calibri" panose="020F0502020204030204" pitchFamily="34" charset="0"/>
                <a:cs typeface="Arial" panose="020B0604020202020204" pitchFamily="34" charset="0"/>
              </a:rPr>
              <a:t>)</a:t>
            </a:r>
            <a:endParaRPr lang="vi-VN" sz="1200" kern="1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0C6C65F4-4116-C5F4-D251-0FDFBDD9D247}"/>
              </a:ext>
            </a:extLst>
          </p:cNvPr>
          <p:cNvSpPr txBox="1"/>
          <p:nvPr/>
        </p:nvSpPr>
        <p:spPr>
          <a:xfrm>
            <a:off x="676625" y="1818296"/>
            <a:ext cx="3817434" cy="338554"/>
          </a:xfrm>
          <a:prstGeom prst="rect">
            <a:avLst/>
          </a:prstGeom>
          <a:noFill/>
        </p:spPr>
        <p:txBody>
          <a:bodyPr wrap="square">
            <a:spAutoFit/>
          </a:bodyPr>
          <a:lstStyle/>
          <a:p>
            <a:r>
              <a:rPr lang="vi-VN" sz="1600" b="1" dirty="0">
                <a:latin typeface="Mavenpro"/>
              </a:rPr>
              <a:t>Tại sao lại sử dụng Phương pháp hồi quy?</a:t>
            </a:r>
          </a:p>
        </p:txBody>
      </p:sp>
      <p:pic>
        <p:nvPicPr>
          <p:cNvPr id="6" name="Image 60">
            <a:extLst>
              <a:ext uri="{FF2B5EF4-FFF2-40B4-BE49-F238E27FC236}">
                <a16:creationId xmlns:a16="http://schemas.microsoft.com/office/drawing/2014/main" id="{28324DF5-3457-FEF7-9E23-B9384F74D105}"/>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434924" y="2759699"/>
            <a:ext cx="3378506" cy="781205"/>
          </a:xfrm>
          <a:prstGeom prst="rect">
            <a:avLst/>
          </a:prstGeom>
        </p:spPr>
      </p:pic>
    </p:spTree>
    <p:extLst>
      <p:ext uri="{BB962C8B-B14F-4D97-AF65-F5344CB8AC3E}">
        <p14:creationId xmlns:p14="http://schemas.microsoft.com/office/powerpoint/2010/main" val="3848891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32"/>
          <p:cNvSpPr/>
          <p:nvPr/>
        </p:nvSpPr>
        <p:spPr>
          <a:xfrm>
            <a:off x="3403800" y="2963600"/>
            <a:ext cx="836700" cy="5727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52" name="Google Shape;1252;p32"/>
          <p:cNvSpPr/>
          <p:nvPr/>
        </p:nvSpPr>
        <p:spPr>
          <a:xfrm>
            <a:off x="6094037" y="2963600"/>
            <a:ext cx="836700" cy="5727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53" name="Google Shape;1253;p32"/>
          <p:cNvSpPr/>
          <p:nvPr/>
        </p:nvSpPr>
        <p:spPr>
          <a:xfrm>
            <a:off x="720000" y="2963600"/>
            <a:ext cx="836700" cy="5727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54" name="Google Shape;1254;p32"/>
          <p:cNvSpPr/>
          <p:nvPr/>
        </p:nvSpPr>
        <p:spPr>
          <a:xfrm>
            <a:off x="3403800" y="1241725"/>
            <a:ext cx="836700" cy="5727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55" name="Google Shape;1255;p32"/>
          <p:cNvSpPr/>
          <p:nvPr/>
        </p:nvSpPr>
        <p:spPr>
          <a:xfrm>
            <a:off x="6094037" y="1241725"/>
            <a:ext cx="836700" cy="5727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56" name="Google Shape;1256;p32"/>
          <p:cNvSpPr/>
          <p:nvPr/>
        </p:nvSpPr>
        <p:spPr>
          <a:xfrm>
            <a:off x="720000" y="1241725"/>
            <a:ext cx="836700" cy="5727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57" name="Google Shape;1257;p32"/>
          <p:cNvSpPr txBox="1">
            <a:spLocks noGrp="1"/>
          </p:cNvSpPr>
          <p:nvPr>
            <p:ph type="title" idx="2"/>
          </p:nvPr>
        </p:nvSpPr>
        <p:spPr>
          <a:xfrm>
            <a:off x="715100" y="1360975"/>
            <a:ext cx="841200" cy="3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59" name="Google Shape;1259;p32"/>
          <p:cNvSpPr txBox="1">
            <a:spLocks noGrp="1"/>
          </p:cNvSpPr>
          <p:nvPr>
            <p:ph type="title" idx="3"/>
          </p:nvPr>
        </p:nvSpPr>
        <p:spPr>
          <a:xfrm>
            <a:off x="3407013" y="1334850"/>
            <a:ext cx="836700" cy="3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61" name="Google Shape;1261;p32"/>
          <p:cNvSpPr txBox="1">
            <a:spLocks noGrp="1"/>
          </p:cNvSpPr>
          <p:nvPr>
            <p:ph type="title" idx="5"/>
          </p:nvPr>
        </p:nvSpPr>
        <p:spPr>
          <a:xfrm>
            <a:off x="6094037" y="1360975"/>
            <a:ext cx="836700" cy="3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63" name="Google Shape;1263;p32"/>
          <p:cNvSpPr txBox="1">
            <a:spLocks noGrp="1"/>
          </p:cNvSpPr>
          <p:nvPr>
            <p:ph type="subTitle" idx="7"/>
          </p:nvPr>
        </p:nvSpPr>
        <p:spPr>
          <a:xfrm>
            <a:off x="720000" y="1819815"/>
            <a:ext cx="1979443"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Mavenpro"/>
              </a:rPr>
              <a:t>Giới thiệu Đề tài</a:t>
            </a:r>
          </a:p>
        </p:txBody>
      </p:sp>
      <p:sp>
        <p:nvSpPr>
          <p:cNvPr id="1264" name="Google Shape;1264;p32"/>
          <p:cNvSpPr txBox="1">
            <a:spLocks noGrp="1"/>
          </p:cNvSpPr>
          <p:nvPr>
            <p:ph type="subTitle" idx="8"/>
          </p:nvPr>
        </p:nvSpPr>
        <p:spPr>
          <a:xfrm>
            <a:off x="3365700" y="1819815"/>
            <a:ext cx="2484936"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Mavenpro"/>
              </a:rPr>
              <a:t>Giới Thiệu về Dữ Liệu</a:t>
            </a:r>
          </a:p>
        </p:txBody>
      </p:sp>
      <p:sp>
        <p:nvSpPr>
          <p:cNvPr id="1265" name="Google Shape;1265;p32"/>
          <p:cNvSpPr txBox="1">
            <a:spLocks noGrp="1"/>
          </p:cNvSpPr>
          <p:nvPr>
            <p:ph type="subTitle" idx="9"/>
          </p:nvPr>
        </p:nvSpPr>
        <p:spPr>
          <a:xfrm>
            <a:off x="6094037" y="1812014"/>
            <a:ext cx="23364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Mavenpro"/>
              </a:rPr>
              <a:t>Giới Thiệu về YOLO</a:t>
            </a:r>
          </a:p>
        </p:txBody>
      </p:sp>
      <p:sp>
        <p:nvSpPr>
          <p:cNvPr id="1266" name="Google Shape;1266;p32"/>
          <p:cNvSpPr txBox="1">
            <a:spLocks noGrp="1"/>
          </p:cNvSpPr>
          <p:nvPr>
            <p:ph type="title"/>
          </p:nvPr>
        </p:nvSpPr>
        <p:spPr>
          <a:xfrm>
            <a:off x="1182618" y="558569"/>
            <a:ext cx="6851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Mavenpro"/>
              </a:rPr>
              <a:t>NỘI DUNG</a:t>
            </a:r>
            <a:endParaRPr b="1" dirty="0">
              <a:latin typeface="Mavenpro"/>
            </a:endParaRPr>
          </a:p>
        </p:txBody>
      </p:sp>
      <p:sp>
        <p:nvSpPr>
          <p:cNvPr id="1267" name="Google Shape;1267;p32"/>
          <p:cNvSpPr txBox="1">
            <a:spLocks noGrp="1"/>
          </p:cNvSpPr>
          <p:nvPr>
            <p:ph type="title" idx="13"/>
          </p:nvPr>
        </p:nvSpPr>
        <p:spPr>
          <a:xfrm>
            <a:off x="715100" y="3082838"/>
            <a:ext cx="841200" cy="3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69" name="Google Shape;1269;p32"/>
          <p:cNvSpPr txBox="1">
            <a:spLocks noGrp="1"/>
          </p:cNvSpPr>
          <p:nvPr>
            <p:ph type="title" idx="15"/>
          </p:nvPr>
        </p:nvSpPr>
        <p:spPr>
          <a:xfrm>
            <a:off x="3403800" y="3082788"/>
            <a:ext cx="836700" cy="3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71" name="Google Shape;1271;p32"/>
          <p:cNvSpPr txBox="1">
            <a:spLocks noGrp="1"/>
          </p:cNvSpPr>
          <p:nvPr>
            <p:ph type="title" idx="17"/>
          </p:nvPr>
        </p:nvSpPr>
        <p:spPr>
          <a:xfrm>
            <a:off x="6094037" y="3082838"/>
            <a:ext cx="836700" cy="3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273" name="Google Shape;1273;p32"/>
          <p:cNvSpPr txBox="1">
            <a:spLocks noGrp="1"/>
          </p:cNvSpPr>
          <p:nvPr>
            <p:ph type="subTitle" idx="19"/>
          </p:nvPr>
        </p:nvSpPr>
        <p:spPr>
          <a:xfrm>
            <a:off x="735900" y="3539881"/>
            <a:ext cx="2336400" cy="677290"/>
          </a:xfrm>
          <a:prstGeom prst="rect">
            <a:avLst/>
          </a:prstGeom>
        </p:spPr>
        <p:txBody>
          <a:bodyPr spcFirstLastPara="1" wrap="square" lIns="91425" tIns="91425" rIns="91425" bIns="91425" anchor="ctr" anchorCtr="0">
            <a:noAutofit/>
          </a:bodyPr>
          <a:lstStyle/>
          <a:p>
            <a:pPr marL="0" indent="0"/>
            <a:r>
              <a:rPr lang="en-US" b="1" dirty="0">
                <a:latin typeface="Mavenpro"/>
              </a:rPr>
              <a:t>Chi </a:t>
            </a:r>
            <a:r>
              <a:rPr lang="en-US" b="1" dirty="0" err="1">
                <a:latin typeface="Mavenpro"/>
              </a:rPr>
              <a:t>Tiết</a:t>
            </a:r>
            <a:r>
              <a:rPr lang="en-US" b="1" dirty="0">
                <a:latin typeface="Mavenpro"/>
              </a:rPr>
              <a:t> </a:t>
            </a:r>
            <a:r>
              <a:rPr lang="en-US" b="1" dirty="0" err="1">
                <a:latin typeface="Mavenpro"/>
              </a:rPr>
              <a:t>Các</a:t>
            </a:r>
            <a:endParaRPr lang="en-US" b="1" dirty="0">
              <a:latin typeface="Mavenpro"/>
            </a:endParaRPr>
          </a:p>
          <a:p>
            <a:pPr marL="0" indent="0"/>
            <a:r>
              <a:rPr lang="en-US" b="1" dirty="0" err="1">
                <a:latin typeface="Mavenpro"/>
              </a:rPr>
              <a:t>Công</a:t>
            </a:r>
            <a:r>
              <a:rPr lang="en-US" b="1" dirty="0">
                <a:latin typeface="Mavenpro"/>
              </a:rPr>
              <a:t> </a:t>
            </a:r>
            <a:r>
              <a:rPr lang="en-US" b="1" dirty="0" err="1">
                <a:latin typeface="Mavenpro"/>
              </a:rPr>
              <a:t>Nghệ</a:t>
            </a:r>
            <a:r>
              <a:rPr lang="en-US" b="1" dirty="0">
                <a:latin typeface="Mavenpro"/>
              </a:rPr>
              <a:t> </a:t>
            </a:r>
            <a:r>
              <a:rPr lang="en-US" b="1" dirty="0" err="1">
                <a:latin typeface="Mavenpro"/>
              </a:rPr>
              <a:t>Sử</a:t>
            </a:r>
            <a:r>
              <a:rPr lang="en-US" b="1" dirty="0">
                <a:latin typeface="Mavenpro"/>
              </a:rPr>
              <a:t> </a:t>
            </a:r>
            <a:r>
              <a:rPr lang="en-US" b="1" dirty="0" err="1">
                <a:latin typeface="Mavenpro"/>
              </a:rPr>
              <a:t>Dụng</a:t>
            </a:r>
            <a:endParaRPr lang="en-US" b="1" dirty="0">
              <a:latin typeface="Mavenpro"/>
            </a:endParaRPr>
          </a:p>
        </p:txBody>
      </p:sp>
      <p:sp>
        <p:nvSpPr>
          <p:cNvPr id="1274" name="Google Shape;1274;p32"/>
          <p:cNvSpPr txBox="1">
            <a:spLocks noGrp="1"/>
          </p:cNvSpPr>
          <p:nvPr>
            <p:ph type="subTitle" idx="20"/>
          </p:nvPr>
        </p:nvSpPr>
        <p:spPr>
          <a:xfrm>
            <a:off x="3403800" y="3536275"/>
            <a:ext cx="2336400" cy="443400"/>
          </a:xfrm>
          <a:prstGeom prst="rect">
            <a:avLst/>
          </a:prstGeom>
        </p:spPr>
        <p:txBody>
          <a:bodyPr spcFirstLastPara="1" wrap="square" lIns="91425" tIns="91425" rIns="91425" bIns="91425" anchor="ctr" anchorCtr="0">
            <a:noAutofit/>
          </a:bodyPr>
          <a:lstStyle/>
          <a:p>
            <a:pPr marL="0" indent="0"/>
            <a:r>
              <a:rPr lang="vi-VN" b="1" dirty="0">
                <a:latin typeface="Mavenpro"/>
              </a:rPr>
              <a:t>Xây Dựng Mô Hình</a:t>
            </a:r>
          </a:p>
        </p:txBody>
      </p:sp>
      <p:sp>
        <p:nvSpPr>
          <p:cNvPr id="1275" name="Google Shape;1275;p32"/>
          <p:cNvSpPr txBox="1">
            <a:spLocks noGrp="1"/>
          </p:cNvSpPr>
          <p:nvPr>
            <p:ph type="subTitle" idx="21"/>
          </p:nvPr>
        </p:nvSpPr>
        <p:spPr>
          <a:xfrm>
            <a:off x="6094037" y="3536275"/>
            <a:ext cx="2336400" cy="443400"/>
          </a:xfrm>
          <a:prstGeom prst="rect">
            <a:avLst/>
          </a:prstGeom>
        </p:spPr>
        <p:txBody>
          <a:bodyPr spcFirstLastPara="1" wrap="square" lIns="91425" tIns="91425" rIns="91425" bIns="91425" anchor="ctr" anchorCtr="0">
            <a:noAutofit/>
          </a:bodyPr>
          <a:lstStyle/>
          <a:p>
            <a:pPr marL="0" indent="0"/>
            <a:r>
              <a:rPr lang="vi-VN" b="1" dirty="0">
                <a:latin typeface="Mavenpro"/>
              </a:rPr>
              <a:t>Đánh Giá Kết Luận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2019822" y="586580"/>
            <a:ext cx="5104355" cy="1077218"/>
          </a:xfrm>
          <a:prstGeom prst="rect">
            <a:avLst/>
          </a:prstGeom>
          <a:noFill/>
        </p:spPr>
        <p:txBody>
          <a:bodyPr wrap="square">
            <a:spAutoFit/>
          </a:bodyPr>
          <a:lstStyle/>
          <a:p>
            <a:pPr algn="ct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Hối</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quy</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hộp</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giới</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hạn</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(Bounding Box Regression)</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676625" y="2259036"/>
            <a:ext cx="4556897" cy="942437"/>
          </a:xfrm>
          <a:prstGeom prst="rect">
            <a:avLst/>
          </a:prstGeom>
          <a:noFill/>
        </p:spPr>
        <p:txBody>
          <a:bodyPr wrap="square">
            <a:spAutoFit/>
          </a:bodyPr>
          <a:lstStyle/>
          <a:p>
            <a:pPr marL="228600" indent="-228600" algn="just">
              <a:lnSpc>
                <a:spcPct val="130000"/>
              </a:lnSpc>
              <a:buAutoNum type="arabicPeriod"/>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Dự đoán tọa độ trung tâm x và y</a:t>
            </a:r>
          </a:p>
          <a:p>
            <a:pPr marL="228600" indent="-228600" algn="just">
              <a:lnSpc>
                <a:spcPct val="130000"/>
              </a:lnSpc>
              <a:spcBef>
                <a:spcPts val="600"/>
              </a:spcBef>
              <a:spcAft>
                <a:spcPts val="600"/>
              </a:spcAft>
              <a:buAutoNum type="arabicPeriod"/>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Dự đoán chiều rộng w và chiều cao h</a:t>
            </a:r>
          </a:p>
          <a:p>
            <a:pPr marL="228600" indent="-228600" algn="just">
              <a:lnSpc>
                <a:spcPct val="130000"/>
              </a:lnSpc>
              <a:buAutoNum type="arabicPeriod"/>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Điểm tin cậy C</a:t>
            </a:r>
          </a:p>
        </p:txBody>
      </p:sp>
      <p:sp>
        <p:nvSpPr>
          <p:cNvPr id="5" name="TextBox 4">
            <a:extLst>
              <a:ext uri="{FF2B5EF4-FFF2-40B4-BE49-F238E27FC236}">
                <a16:creationId xmlns:a16="http://schemas.microsoft.com/office/drawing/2014/main" id="{0C6C65F4-4116-C5F4-D251-0FDFBDD9D247}"/>
              </a:ext>
            </a:extLst>
          </p:cNvPr>
          <p:cNvSpPr txBox="1"/>
          <p:nvPr/>
        </p:nvSpPr>
        <p:spPr>
          <a:xfrm>
            <a:off x="676625" y="1818296"/>
            <a:ext cx="3817434" cy="338554"/>
          </a:xfrm>
          <a:prstGeom prst="rect">
            <a:avLst/>
          </a:prstGeom>
          <a:noFill/>
        </p:spPr>
        <p:txBody>
          <a:bodyPr wrap="square">
            <a:spAutoFit/>
          </a:bodyPr>
          <a:lstStyle/>
          <a:p>
            <a:r>
              <a:rPr lang="vi-VN" sz="1600" b="1" dirty="0">
                <a:latin typeface="Mavenpro"/>
              </a:rPr>
              <a:t>Quy trình hồi quy </a:t>
            </a:r>
            <a:r>
              <a:rPr lang="vi-VN" sz="1600" b="1" dirty="0" err="1">
                <a:latin typeface="Mavenpro"/>
              </a:rPr>
              <a:t>Bouding</a:t>
            </a:r>
            <a:r>
              <a:rPr lang="vi-VN" sz="1600" b="1" dirty="0">
                <a:latin typeface="Mavenpro"/>
              </a:rPr>
              <a:t> </a:t>
            </a:r>
            <a:r>
              <a:rPr lang="vi-VN" sz="1600" b="1" dirty="0" err="1">
                <a:latin typeface="Mavenpro"/>
              </a:rPr>
              <a:t>Box</a:t>
            </a:r>
            <a:endParaRPr lang="vi-VN" sz="1600" b="1" dirty="0">
              <a:latin typeface="Mavenpro"/>
            </a:endParaRPr>
          </a:p>
        </p:txBody>
      </p:sp>
      <p:pic>
        <p:nvPicPr>
          <p:cNvPr id="2" name="Image 73">
            <a:extLst>
              <a:ext uri="{FF2B5EF4-FFF2-40B4-BE49-F238E27FC236}">
                <a16:creationId xmlns:a16="http://schemas.microsoft.com/office/drawing/2014/main" id="{FFBE930A-86C4-185E-E19A-0831B9EBB8BD}"/>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3527504" y="1894503"/>
            <a:ext cx="2505984" cy="1129039"/>
          </a:xfrm>
          <a:prstGeom prst="rect">
            <a:avLst/>
          </a:prstGeom>
        </p:spPr>
      </p:pic>
      <p:pic>
        <p:nvPicPr>
          <p:cNvPr id="3" name="Image 74">
            <a:extLst>
              <a:ext uri="{FF2B5EF4-FFF2-40B4-BE49-F238E27FC236}">
                <a16:creationId xmlns:a16="http://schemas.microsoft.com/office/drawing/2014/main" id="{53491F33-7D1F-F8EA-2FE6-A3F934C2E90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159851" y="2188976"/>
            <a:ext cx="2772658" cy="1141016"/>
          </a:xfrm>
          <a:prstGeom prst="rect">
            <a:avLst/>
          </a:prstGeom>
        </p:spPr>
      </p:pic>
      <p:pic>
        <p:nvPicPr>
          <p:cNvPr id="4" name="Image 75">
            <a:extLst>
              <a:ext uri="{FF2B5EF4-FFF2-40B4-BE49-F238E27FC236}">
                <a16:creationId xmlns:a16="http://schemas.microsoft.com/office/drawing/2014/main" id="{B0B9650C-6022-B68F-CFD6-F54F42761F79}"/>
              </a:ext>
            </a:extLst>
          </p:cNvPr>
          <p:cNvPicPr>
            <a:picLocks/>
          </p:cNvPicPr>
          <p:nvPr/>
        </p:nvPicPr>
        <p:blipFill>
          <a:blip r:embed="rId4" cstate="print"/>
          <a:stretch>
            <a:fillRect/>
          </a:stretch>
        </p:blipFill>
        <p:spPr>
          <a:xfrm>
            <a:off x="4351518" y="3432178"/>
            <a:ext cx="3616665" cy="945013"/>
          </a:xfrm>
          <a:prstGeom prst="rect">
            <a:avLst/>
          </a:prstGeom>
        </p:spPr>
      </p:pic>
    </p:spTree>
    <p:extLst>
      <p:ext uri="{BB962C8B-B14F-4D97-AF65-F5344CB8AC3E}">
        <p14:creationId xmlns:p14="http://schemas.microsoft.com/office/powerpoint/2010/main" val="1012315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9" name="Google Shape;1999;p60"/>
          <p:cNvSpPr/>
          <p:nvPr/>
        </p:nvSpPr>
        <p:spPr>
          <a:xfrm rot="-5400000">
            <a:off x="6877500" y="1612915"/>
            <a:ext cx="1855500" cy="26775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rot="5400000">
            <a:off x="7347331" y="2765328"/>
            <a:ext cx="322125" cy="1313800"/>
          </a:xfrm>
          <a:custGeom>
            <a:avLst/>
            <a:gdLst/>
            <a:ahLst/>
            <a:cxnLst/>
            <a:rect l="l" t="t" r="r" b="b"/>
            <a:pathLst>
              <a:path w="12885" h="52552" extrusionOk="0">
                <a:moveTo>
                  <a:pt x="5911" y="1"/>
                </a:moveTo>
                <a:cubicBezTo>
                  <a:pt x="2679" y="1"/>
                  <a:pt x="1" y="2633"/>
                  <a:pt x="1" y="5865"/>
                </a:cubicBezTo>
                <a:lnTo>
                  <a:pt x="1" y="46686"/>
                </a:lnTo>
                <a:cubicBezTo>
                  <a:pt x="1" y="49919"/>
                  <a:pt x="2679" y="52551"/>
                  <a:pt x="5911" y="52551"/>
                </a:cubicBezTo>
                <a:lnTo>
                  <a:pt x="6973" y="52551"/>
                </a:lnTo>
                <a:cubicBezTo>
                  <a:pt x="10206" y="52551"/>
                  <a:pt x="12884" y="49919"/>
                  <a:pt x="12884" y="46686"/>
                </a:cubicBezTo>
                <a:lnTo>
                  <a:pt x="12884" y="5865"/>
                </a:lnTo>
                <a:cubicBezTo>
                  <a:pt x="12884"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rot="5400000">
            <a:off x="7599019" y="305914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rot="5400000">
            <a:off x="7367544" y="3290615"/>
            <a:ext cx="25" cy="263225"/>
          </a:xfrm>
          <a:custGeom>
            <a:avLst/>
            <a:gdLst/>
            <a:ahLst/>
            <a:cxnLst/>
            <a:rect l="l" t="t" r="r" b="b"/>
            <a:pathLst>
              <a:path w="1" h="10529" fill="none" extrusionOk="0">
                <a:moveTo>
                  <a:pt x="0" y="0"/>
                </a:moveTo>
                <a:lnTo>
                  <a:pt x="0" y="1052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3" name="Google Shape;2003;p60"/>
          <p:cNvGrpSpPr/>
          <p:nvPr/>
        </p:nvGrpSpPr>
        <p:grpSpPr>
          <a:xfrm rot="5400000">
            <a:off x="7401019" y="3347178"/>
            <a:ext cx="150100" cy="150100"/>
            <a:chOff x="8425238" y="1668375"/>
            <a:chExt cx="150100" cy="150100"/>
          </a:xfrm>
        </p:grpSpPr>
        <p:sp>
          <p:nvSpPr>
            <p:cNvPr id="2004" name="Google Shape;2004;p60"/>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0"/>
            <p:cNvSpPr/>
            <p:nvPr/>
          </p:nvSpPr>
          <p:spPr>
            <a:xfrm>
              <a:off x="8425238" y="1668375"/>
              <a:ext cx="150100" cy="150100"/>
            </a:xfrm>
            <a:custGeom>
              <a:avLst/>
              <a:gdLst/>
              <a:ahLst/>
              <a:cxnLst/>
              <a:rect l="l" t="t" r="r" b="b"/>
              <a:pathLst>
                <a:path w="6004" h="6004" fill="none" extrusionOk="0">
                  <a:moveTo>
                    <a:pt x="6004" y="3002"/>
                  </a:moveTo>
                  <a:cubicBezTo>
                    <a:pt x="6004" y="4664"/>
                    <a:pt x="4665" y="6003"/>
                    <a:pt x="3002" y="6003"/>
                  </a:cubicBezTo>
                  <a:cubicBezTo>
                    <a:pt x="1340" y="6003"/>
                    <a:pt x="1" y="4664"/>
                    <a:pt x="1" y="3002"/>
                  </a:cubicBezTo>
                  <a:cubicBezTo>
                    <a:pt x="1" y="1339"/>
                    <a:pt x="1340" y="0"/>
                    <a:pt x="3002" y="0"/>
                  </a:cubicBezTo>
                  <a:cubicBezTo>
                    <a:pt x="4619" y="0"/>
                    <a:pt x="6004" y="1339"/>
                    <a:pt x="6004"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rgbClr val="F62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60"/>
          <p:cNvSpPr/>
          <p:nvPr/>
        </p:nvSpPr>
        <p:spPr>
          <a:xfrm rot="5400000">
            <a:off x="7346756" y="2294196"/>
            <a:ext cx="323275" cy="1313800"/>
          </a:xfrm>
          <a:custGeom>
            <a:avLst/>
            <a:gdLst/>
            <a:ahLst/>
            <a:cxnLst/>
            <a:rect l="l" t="t" r="r" b="b"/>
            <a:pathLst>
              <a:path w="12931" h="52552" extrusionOk="0">
                <a:moveTo>
                  <a:pt x="5865" y="1"/>
                </a:moveTo>
                <a:cubicBezTo>
                  <a:pt x="2632" y="1"/>
                  <a:pt x="0" y="2633"/>
                  <a:pt x="0" y="5865"/>
                </a:cubicBezTo>
                <a:lnTo>
                  <a:pt x="0" y="46686"/>
                </a:lnTo>
                <a:cubicBezTo>
                  <a:pt x="0" y="49919"/>
                  <a:pt x="2632" y="52551"/>
                  <a:pt x="5865" y="52551"/>
                </a:cubicBezTo>
                <a:lnTo>
                  <a:pt x="7019" y="52551"/>
                </a:lnTo>
                <a:cubicBezTo>
                  <a:pt x="10252" y="52551"/>
                  <a:pt x="12930"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0"/>
          <p:cNvSpPr/>
          <p:nvPr/>
        </p:nvSpPr>
        <p:spPr>
          <a:xfrm rot="5400000">
            <a:off x="7599019" y="2588009"/>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0"/>
          <p:cNvSpPr/>
          <p:nvPr/>
        </p:nvSpPr>
        <p:spPr>
          <a:xfrm rot="5400000">
            <a:off x="7629031" y="2557996"/>
            <a:ext cx="25" cy="786200"/>
          </a:xfrm>
          <a:custGeom>
            <a:avLst/>
            <a:gdLst/>
            <a:ahLst/>
            <a:cxnLst/>
            <a:rect l="l" t="t" r="r" b="b"/>
            <a:pathLst>
              <a:path w="1" h="31448" fill="none" extrusionOk="0">
                <a:moveTo>
                  <a:pt x="0" y="1"/>
                </a:moveTo>
                <a:lnTo>
                  <a:pt x="0" y="31448"/>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60"/>
          <p:cNvGrpSpPr/>
          <p:nvPr/>
        </p:nvGrpSpPr>
        <p:grpSpPr>
          <a:xfrm rot="5400000">
            <a:off x="7889344" y="2876046"/>
            <a:ext cx="150100" cy="150100"/>
            <a:chOff x="7935763" y="1180050"/>
            <a:chExt cx="150100" cy="150100"/>
          </a:xfrm>
        </p:grpSpPr>
        <p:sp>
          <p:nvSpPr>
            <p:cNvPr id="2014" name="Google Shape;2014;p60"/>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7935763" y="1180050"/>
              <a:ext cx="150100" cy="150100"/>
            </a:xfrm>
            <a:custGeom>
              <a:avLst/>
              <a:gdLst/>
              <a:ahLst/>
              <a:cxnLst/>
              <a:rect l="l" t="t" r="r" b="b"/>
              <a:pathLst>
                <a:path w="6004" h="6004" fill="none" extrusionOk="0">
                  <a:moveTo>
                    <a:pt x="6003" y="3002"/>
                  </a:moveTo>
                  <a:cubicBezTo>
                    <a:pt x="6003" y="4664"/>
                    <a:pt x="4664" y="6003"/>
                    <a:pt x="3002" y="6003"/>
                  </a:cubicBezTo>
                  <a:cubicBezTo>
                    <a:pt x="1339" y="6003"/>
                    <a:pt x="0" y="4664"/>
                    <a:pt x="0" y="3002"/>
                  </a:cubicBezTo>
                  <a:cubicBezTo>
                    <a:pt x="0" y="1385"/>
                    <a:pt x="1339" y="0"/>
                    <a:pt x="3002" y="0"/>
                  </a:cubicBezTo>
                  <a:cubicBezTo>
                    <a:pt x="4664" y="0"/>
                    <a:pt x="6003" y="1385"/>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0" name="Google Shape;2020;p60"/>
          <p:cNvSpPr/>
          <p:nvPr/>
        </p:nvSpPr>
        <p:spPr>
          <a:xfrm rot="5400000">
            <a:off x="7347919" y="1823615"/>
            <a:ext cx="320950" cy="1313800"/>
          </a:xfrm>
          <a:custGeom>
            <a:avLst/>
            <a:gdLst/>
            <a:ahLst/>
            <a:cxnLst/>
            <a:rect l="l" t="t" r="r" b="b"/>
            <a:pathLst>
              <a:path w="12838" h="52552" extrusionOk="0">
                <a:moveTo>
                  <a:pt x="5865" y="1"/>
                </a:moveTo>
                <a:cubicBezTo>
                  <a:pt x="2632" y="1"/>
                  <a:pt x="0" y="2633"/>
                  <a:pt x="0" y="5865"/>
                </a:cubicBezTo>
                <a:lnTo>
                  <a:pt x="0" y="46686"/>
                </a:lnTo>
                <a:cubicBezTo>
                  <a:pt x="0" y="49919"/>
                  <a:pt x="2632" y="52551"/>
                  <a:pt x="5865" y="52551"/>
                </a:cubicBezTo>
                <a:lnTo>
                  <a:pt x="6973" y="52551"/>
                </a:lnTo>
                <a:cubicBezTo>
                  <a:pt x="10206" y="52551"/>
                  <a:pt x="12838"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rot="5400000">
            <a:off x="7599019" y="2117428"/>
            <a:ext cx="25" cy="726175"/>
          </a:xfrm>
          <a:custGeom>
            <a:avLst/>
            <a:gdLst/>
            <a:ahLst/>
            <a:cxnLst/>
            <a:rect l="l" t="t" r="r" b="b"/>
            <a:pathLst>
              <a:path w="1" h="29047" fill="none" extrusionOk="0">
                <a:moveTo>
                  <a:pt x="1" y="1"/>
                </a:moveTo>
                <a:lnTo>
                  <a:pt x="1"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rot="5400000">
            <a:off x="7446044" y="2270403"/>
            <a:ext cx="25" cy="420225"/>
          </a:xfrm>
          <a:custGeom>
            <a:avLst/>
            <a:gdLst/>
            <a:ahLst/>
            <a:cxnLst/>
            <a:rect l="l" t="t" r="r" b="b"/>
            <a:pathLst>
              <a:path w="1" h="16809" fill="none" extrusionOk="0">
                <a:moveTo>
                  <a:pt x="1" y="0"/>
                </a:moveTo>
                <a:lnTo>
                  <a:pt x="1" y="1680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3" name="Google Shape;2023;p60"/>
          <p:cNvGrpSpPr/>
          <p:nvPr/>
        </p:nvGrpSpPr>
        <p:grpSpPr>
          <a:xfrm rot="5400000">
            <a:off x="7554569" y="2405465"/>
            <a:ext cx="150100" cy="150100"/>
            <a:chOff x="7463588" y="1514825"/>
            <a:chExt cx="150100" cy="150100"/>
          </a:xfrm>
        </p:grpSpPr>
        <p:sp>
          <p:nvSpPr>
            <p:cNvPr id="2024" name="Google Shape;2024;p60"/>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0"/>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0"/>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0"/>
            <p:cNvSpPr/>
            <p:nvPr/>
          </p:nvSpPr>
          <p:spPr>
            <a:xfrm>
              <a:off x="7483213" y="1534450"/>
              <a:ext cx="112000" cy="112000"/>
            </a:xfrm>
            <a:custGeom>
              <a:avLst/>
              <a:gdLst/>
              <a:ahLst/>
              <a:cxnLst/>
              <a:rect l="l" t="t" r="r" b="b"/>
              <a:pathLst>
                <a:path w="4480" h="4480" fill="none"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0"/>
            <p:cNvSpPr/>
            <p:nvPr/>
          </p:nvSpPr>
          <p:spPr>
            <a:xfrm>
              <a:off x="7463588" y="1514825"/>
              <a:ext cx="150100" cy="150100"/>
            </a:xfrm>
            <a:custGeom>
              <a:avLst/>
              <a:gdLst/>
              <a:ahLst/>
              <a:cxnLst/>
              <a:rect l="l" t="t" r="r" b="b"/>
              <a:pathLst>
                <a:path w="6004" h="6004" fill="none" extrusionOk="0">
                  <a:moveTo>
                    <a:pt x="6003" y="3002"/>
                  </a:moveTo>
                  <a:cubicBezTo>
                    <a:pt x="6003" y="4665"/>
                    <a:pt x="4664" y="6004"/>
                    <a:pt x="3002" y="6004"/>
                  </a:cubicBezTo>
                  <a:cubicBezTo>
                    <a:pt x="1340" y="6004"/>
                    <a:pt x="0" y="4665"/>
                    <a:pt x="0" y="3002"/>
                  </a:cubicBezTo>
                  <a:cubicBezTo>
                    <a:pt x="0" y="1386"/>
                    <a:pt x="1340" y="1"/>
                    <a:pt x="3002" y="1"/>
                  </a:cubicBezTo>
                  <a:cubicBezTo>
                    <a:pt x="4664" y="1"/>
                    <a:pt x="6003" y="1386"/>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0"/>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DE79E14F-94E7-AB97-F5B5-BF307333BE01}"/>
              </a:ext>
            </a:extLst>
          </p:cNvPr>
          <p:cNvSpPr txBox="1"/>
          <p:nvPr/>
        </p:nvSpPr>
        <p:spPr>
          <a:xfrm>
            <a:off x="2019822" y="586580"/>
            <a:ext cx="5104355" cy="1077218"/>
          </a:xfrm>
          <a:prstGeom prst="rect">
            <a:avLst/>
          </a:prstGeom>
          <a:noFill/>
        </p:spPr>
        <p:txBody>
          <a:bodyPr wrap="square">
            <a:spAutoFit/>
          </a:bodyPr>
          <a:lstStyle/>
          <a:p>
            <a:pPr algn="ct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Hối</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quy</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hộp</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giới</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hạn</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(Bounding Box Regression)</a:t>
            </a:r>
            <a:endParaRPr lang="vi-VN" sz="1600" b="1" dirty="0">
              <a:latin typeface="Mavenpro"/>
            </a:endParaRPr>
          </a:p>
        </p:txBody>
      </p:sp>
      <p:sp>
        <p:nvSpPr>
          <p:cNvPr id="9" name="TextBox 8">
            <a:extLst>
              <a:ext uri="{FF2B5EF4-FFF2-40B4-BE49-F238E27FC236}">
                <a16:creationId xmlns:a16="http://schemas.microsoft.com/office/drawing/2014/main" id="{38750011-C1DA-40AA-D600-38E5A2C0C85F}"/>
              </a:ext>
            </a:extLst>
          </p:cNvPr>
          <p:cNvSpPr txBox="1"/>
          <p:nvPr/>
        </p:nvSpPr>
        <p:spPr>
          <a:xfrm>
            <a:off x="1653375" y="2610734"/>
            <a:ext cx="4556897" cy="1268681"/>
          </a:xfrm>
          <a:prstGeom prst="rect">
            <a:avLst/>
          </a:prstGeom>
          <a:noFill/>
        </p:spPr>
        <p:txBody>
          <a:bodyPr wrap="square">
            <a:spAutoFit/>
          </a:bodyPr>
          <a:lstStyle/>
          <a:p>
            <a:pPr marL="228600" indent="-228600" algn="just">
              <a:lnSpc>
                <a:spcPct val="130000"/>
              </a:lnSpc>
              <a:buAutoNum type="arabicPeriod"/>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Chuẩn bị dữ liệu và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Anchor</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Boxes</a:t>
            </a:r>
            <a:endParaRPr lang="vi-VN" sz="1200" kern="100" dirty="0">
              <a:effectLst/>
              <a:latin typeface="Times New Roman" panose="02020603050405020304" pitchFamily="18" charset="0"/>
              <a:ea typeface="Calibri" panose="020F0502020204030204" pitchFamily="34" charset="0"/>
              <a:cs typeface="Arial" panose="020B0604020202020204" pitchFamily="34" charset="0"/>
            </a:endParaRPr>
          </a:p>
          <a:p>
            <a:pPr marL="228600" indent="-228600" algn="just">
              <a:lnSpc>
                <a:spcPct val="130000"/>
              </a:lnSpc>
              <a:buAutoNum type="arabicPeriod"/>
            </a:pPr>
            <a:r>
              <a:rPr lang="en-US" sz="1200" kern="100" dirty="0" err="1">
                <a:effectLst/>
                <a:latin typeface="Times New Roman" panose="02020603050405020304" pitchFamily="18" charset="0"/>
                <a:ea typeface="Calibri" panose="020F0502020204030204" pitchFamily="34" charset="0"/>
                <a:cs typeface="Arial" panose="020B0604020202020204" pitchFamily="34" charset="0"/>
              </a:rPr>
              <a:t>Dự</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200" kern="100" dirty="0" err="1">
                <a:effectLst/>
                <a:latin typeface="Times New Roman" panose="02020603050405020304" pitchFamily="18" charset="0"/>
                <a:ea typeface="Calibri" panose="020F0502020204030204" pitchFamily="34" charset="0"/>
                <a:cs typeface="Arial" panose="020B0604020202020204" pitchFamily="34" charset="0"/>
              </a:rPr>
              <a:t>đoán</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 Bounding Box Parameters</a:t>
            </a:r>
          </a:p>
          <a:p>
            <a:pPr marL="228600" indent="-228600" algn="just">
              <a:lnSpc>
                <a:spcPct val="130000"/>
              </a:lnSpc>
              <a:buAutoNum type="arabicPeriod"/>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Chuyển đổi các thông số dự đoán</a:t>
            </a:r>
          </a:p>
          <a:p>
            <a:pPr marL="228600" indent="-228600" algn="just">
              <a:lnSpc>
                <a:spcPct val="130000"/>
              </a:lnSpc>
              <a:buAutoNum type="arabicPeriod"/>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Tính điểm tin cậy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Confidence</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Score</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a:t>
            </a:r>
          </a:p>
          <a:p>
            <a:pPr marL="228600" indent="-228600" algn="just">
              <a:lnSpc>
                <a:spcPct val="130000"/>
              </a:lnSpc>
              <a:buAutoNum type="arabicPeriod"/>
            </a:pPr>
            <a:r>
              <a:rPr lang="en-US" sz="1200" kern="100" dirty="0" err="1">
                <a:effectLst/>
                <a:latin typeface="Times New Roman" panose="02020603050405020304" pitchFamily="18" charset="0"/>
                <a:ea typeface="Calibri" panose="020F0502020204030204" pitchFamily="34" charset="0"/>
                <a:cs typeface="Arial" panose="020B0604020202020204" pitchFamily="34" charset="0"/>
              </a:rPr>
              <a:t>Lựa</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200" kern="100" dirty="0" err="1">
                <a:effectLst/>
                <a:latin typeface="Times New Roman" panose="02020603050405020304" pitchFamily="18" charset="0"/>
                <a:ea typeface="Calibri" panose="020F0502020204030204" pitchFamily="34" charset="0"/>
                <a:cs typeface="Arial" panose="020B0604020202020204" pitchFamily="34" charset="0"/>
              </a:rPr>
              <a:t>chọn</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 bounding boxes </a:t>
            </a:r>
            <a:r>
              <a:rPr lang="en-US" sz="1200" kern="100" dirty="0" err="1">
                <a:effectLst/>
                <a:latin typeface="Times New Roman" panose="02020603050405020304" pitchFamily="18" charset="0"/>
                <a:ea typeface="Calibri" panose="020F0502020204030204" pitchFamily="34" charset="0"/>
                <a:cs typeface="Arial" panose="020B0604020202020204" pitchFamily="34" charset="0"/>
              </a:rPr>
              <a:t>cuối</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200" kern="100" dirty="0" err="1">
                <a:effectLst/>
                <a:latin typeface="Times New Roman" panose="02020603050405020304" pitchFamily="18" charset="0"/>
                <a:ea typeface="Calibri" panose="020F0502020204030204" pitchFamily="34" charset="0"/>
                <a:cs typeface="Arial" panose="020B0604020202020204" pitchFamily="34" charset="0"/>
              </a:rPr>
              <a:t>cùng</a:t>
            </a:r>
            <a:endParaRPr lang="vi-VN" sz="1200" kern="1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59CC0A3-4D9B-CE81-076B-707387F26925}"/>
              </a:ext>
            </a:extLst>
          </p:cNvPr>
          <p:cNvSpPr txBox="1"/>
          <p:nvPr/>
        </p:nvSpPr>
        <p:spPr>
          <a:xfrm>
            <a:off x="676625" y="1818296"/>
            <a:ext cx="3817434" cy="584775"/>
          </a:xfrm>
          <a:prstGeom prst="rect">
            <a:avLst/>
          </a:prstGeom>
          <a:noFill/>
        </p:spPr>
        <p:txBody>
          <a:bodyPr wrap="square">
            <a:spAutoFit/>
          </a:bodyPr>
          <a:lstStyle/>
          <a:p>
            <a:r>
              <a:rPr lang="vi-VN" sz="1600" b="1" dirty="0">
                <a:latin typeface="Mavenpro"/>
              </a:rPr>
              <a:t>Các bước thực hiện Hồi quy </a:t>
            </a:r>
            <a:r>
              <a:rPr lang="vi-VN" sz="1600" b="1" dirty="0" err="1">
                <a:latin typeface="Mavenpro"/>
              </a:rPr>
              <a:t>Bounding</a:t>
            </a:r>
            <a:r>
              <a:rPr lang="vi-VN" sz="1600" b="1" dirty="0">
                <a:latin typeface="Mavenpro"/>
              </a:rPr>
              <a:t> </a:t>
            </a:r>
            <a:r>
              <a:rPr lang="vi-VN" sz="1600" b="1" dirty="0" err="1">
                <a:latin typeface="Mavenpro"/>
              </a:rPr>
              <a:t>Box</a:t>
            </a:r>
            <a:r>
              <a:rPr lang="vi-VN" sz="1600" b="1" dirty="0">
                <a:latin typeface="Mavenpro"/>
              </a:rPr>
              <a:t> trong YOLO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941881" y="660922"/>
            <a:ext cx="5104355" cy="584775"/>
          </a:xfrm>
          <a:prstGeom prst="rect">
            <a:avLst/>
          </a:prstGeom>
          <a:noFill/>
        </p:spPr>
        <p:txBody>
          <a:bodyPr wrap="square">
            <a:spAutoFit/>
          </a:bodyPr>
          <a:lstStyle/>
          <a:p>
            <a:pPr algn="ct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Đi</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lang="en-US" sz="3200" b="1" dirty="0">
                <a:solidFill>
                  <a:srgbClr val="231F40"/>
                </a:solidFill>
                <a:latin typeface="Mavenpro"/>
                <a:cs typeface="Poppins SemiBold"/>
                <a:sym typeface="Poppins SemiBold"/>
              </a:rPr>
              <a:t>S</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âu</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lang="en-US" sz="3200" b="1" dirty="0">
                <a:solidFill>
                  <a:srgbClr val="231F40"/>
                </a:solidFill>
                <a:latin typeface="Mavenpro"/>
                <a:cs typeface="Poppins SemiBold"/>
                <a:sym typeface="Poppins SemiBold"/>
              </a:rPr>
              <a:t>V</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ào</a:t>
            </a:r>
            <a:r>
              <a:rPr lang="en-US" sz="3200" b="1" dirty="0">
                <a:solidFill>
                  <a:srgbClr val="231F40"/>
                </a:solidFill>
                <a:latin typeface="Mavenpro"/>
                <a:cs typeface="Poppins SemiBold"/>
                <a:sym typeface="Poppins SemiBold"/>
              </a:rPr>
              <a:t>T</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huật</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a:t>
            </a:r>
            <a:r>
              <a:rPr lang="en-US" sz="3200" b="1" dirty="0">
                <a:solidFill>
                  <a:srgbClr val="231F40"/>
                </a:solidFill>
                <a:latin typeface="Mavenpro"/>
                <a:cs typeface="Poppins SemiBold"/>
                <a:sym typeface="Poppins SemiBold"/>
              </a:rPr>
              <a:t>T</a:t>
            </a:r>
            <a:r>
              <a:rPr kumimoji="0" lang="en-US" sz="3200" b="1" i="0" u="none" strike="noStrike" kern="0" cap="none" spc="0" normalizeH="0" baseline="0" noProof="0" dirty="0" err="1">
                <a:ln>
                  <a:noFill/>
                </a:ln>
                <a:solidFill>
                  <a:srgbClr val="231F40"/>
                </a:solidFill>
                <a:effectLst/>
                <a:uLnTx/>
                <a:uFillTx/>
                <a:latin typeface="Mavenpro"/>
                <a:cs typeface="Poppins SemiBold"/>
                <a:sym typeface="Poppins SemiBold"/>
              </a:rPr>
              <a:t>oán</a:t>
            </a:r>
            <a:r>
              <a:rPr kumimoji="0" lang="en-US" sz="3200" b="1" i="0" u="none" strike="noStrike" kern="0" cap="none" spc="0" normalizeH="0" baseline="0" noProof="0" dirty="0">
                <a:ln>
                  <a:noFill/>
                </a:ln>
                <a:solidFill>
                  <a:srgbClr val="231F40"/>
                </a:solidFill>
                <a:effectLst/>
                <a:uLnTx/>
                <a:uFillTx/>
                <a:latin typeface="Mavenpro"/>
                <a:cs typeface="Poppins SemiBold"/>
                <a:sym typeface="Poppins SemiBold"/>
              </a:rPr>
              <a:t> YOLO</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676625" y="2259036"/>
            <a:ext cx="4556897" cy="1508746"/>
          </a:xfrm>
          <a:prstGeom prst="rect">
            <a:avLst/>
          </a:prstGeom>
          <a:noFill/>
        </p:spPr>
        <p:txBody>
          <a:bodyPr wrap="square">
            <a:spAutoFit/>
          </a:bodyPr>
          <a:lstStyle/>
          <a:p>
            <a:pPr marL="228600" indent="-228600" algn="just">
              <a:lnSpc>
                <a:spcPct val="130000"/>
              </a:lnSpc>
              <a:buAutoNum type="arabicPeriod"/>
            </a:pP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Input</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 (Đầu vào): Hình ảnh đầu vào cần được chuẩn hóa về kích thước cố định (ví dụ: 416x416 hoặc 608x608 </a:t>
            </a:r>
            <a:r>
              <a:rPr lang="vi-VN" sz="1200" kern="100" dirty="0" err="1">
                <a:effectLst/>
                <a:latin typeface="Times New Roman" panose="02020603050405020304" pitchFamily="18" charset="0"/>
                <a:ea typeface="Calibri" panose="020F0502020204030204" pitchFamily="34" charset="0"/>
                <a:cs typeface="Arial" panose="020B0604020202020204" pitchFamily="34" charset="0"/>
              </a:rPr>
              <a:t>pixels</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 trước khi đưa vào mạng YOLO. Việc này giúp mạng có thể xử lý các hình ảnh có kích thước khác nhau một cách nhất quán</a:t>
            </a:r>
          </a:p>
          <a:p>
            <a:pPr marL="228600" indent="-228600" algn="just">
              <a:lnSpc>
                <a:spcPct val="130000"/>
              </a:lnSpc>
              <a:buAutoNum type="arabicPeriod"/>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Dự đoán chiều rộng w và chiều cao h</a:t>
            </a:r>
          </a:p>
          <a:p>
            <a:pPr marL="228600" indent="-228600" algn="just">
              <a:lnSpc>
                <a:spcPct val="130000"/>
              </a:lnSpc>
              <a:buAutoNum type="arabicPeriod"/>
            </a:pPr>
            <a:r>
              <a:rPr lang="vi-VN" sz="1200" kern="100" dirty="0">
                <a:effectLst/>
                <a:latin typeface="Times New Roman" panose="02020603050405020304" pitchFamily="18" charset="0"/>
                <a:ea typeface="Calibri" panose="020F0502020204030204" pitchFamily="34" charset="0"/>
                <a:cs typeface="Arial" panose="020B0604020202020204" pitchFamily="34" charset="0"/>
              </a:rPr>
              <a:t>Điểm tin cậy C</a:t>
            </a:r>
          </a:p>
        </p:txBody>
      </p:sp>
      <p:sp>
        <p:nvSpPr>
          <p:cNvPr id="5" name="TextBox 4">
            <a:extLst>
              <a:ext uri="{FF2B5EF4-FFF2-40B4-BE49-F238E27FC236}">
                <a16:creationId xmlns:a16="http://schemas.microsoft.com/office/drawing/2014/main" id="{0C6C65F4-4116-C5F4-D251-0FDFBDD9D247}"/>
              </a:ext>
            </a:extLst>
          </p:cNvPr>
          <p:cNvSpPr txBox="1"/>
          <p:nvPr/>
        </p:nvSpPr>
        <p:spPr>
          <a:xfrm>
            <a:off x="498206" y="1305340"/>
            <a:ext cx="3817434" cy="338554"/>
          </a:xfrm>
          <a:prstGeom prst="rect">
            <a:avLst/>
          </a:prstGeom>
          <a:noFill/>
        </p:spPr>
        <p:txBody>
          <a:bodyPr wrap="square">
            <a:spAutoFit/>
          </a:bodyPr>
          <a:lstStyle/>
          <a:p>
            <a:r>
              <a:rPr lang="vi-VN" sz="1600" b="1" dirty="0">
                <a:latin typeface="Mavenpro"/>
              </a:rPr>
              <a:t>Cách thức hoạt động của YOLO:</a:t>
            </a:r>
          </a:p>
        </p:txBody>
      </p:sp>
    </p:spTree>
    <p:extLst>
      <p:ext uri="{BB962C8B-B14F-4D97-AF65-F5344CB8AC3E}">
        <p14:creationId xmlns:p14="http://schemas.microsoft.com/office/powerpoint/2010/main" val="2050200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35"/>
          <p:cNvSpPr/>
          <p:nvPr/>
        </p:nvSpPr>
        <p:spPr>
          <a:xfrm>
            <a:off x="695480" y="3004420"/>
            <a:ext cx="2463900" cy="5727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5"/>
          <p:cNvSpPr/>
          <p:nvPr/>
        </p:nvSpPr>
        <p:spPr>
          <a:xfrm>
            <a:off x="3308005" y="3004420"/>
            <a:ext cx="2463900" cy="5727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5"/>
          <p:cNvSpPr/>
          <p:nvPr/>
        </p:nvSpPr>
        <p:spPr>
          <a:xfrm>
            <a:off x="695480" y="1280031"/>
            <a:ext cx="2463900" cy="5727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5"/>
          <p:cNvSpPr/>
          <p:nvPr/>
        </p:nvSpPr>
        <p:spPr>
          <a:xfrm>
            <a:off x="3308005" y="1280031"/>
            <a:ext cx="2463900" cy="5727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5"/>
          <p:cNvSpPr/>
          <p:nvPr/>
        </p:nvSpPr>
        <p:spPr>
          <a:xfrm>
            <a:off x="5920530" y="1280031"/>
            <a:ext cx="2463900" cy="5727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5"/>
          <p:cNvSpPr/>
          <p:nvPr/>
        </p:nvSpPr>
        <p:spPr>
          <a:xfrm>
            <a:off x="5920530" y="2998695"/>
            <a:ext cx="2463900" cy="5727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err="1">
                <a:latin typeface="Mavenpro"/>
              </a:rPr>
              <a:t>Cách</a:t>
            </a:r>
            <a:r>
              <a:rPr lang="en-US" b="1" dirty="0">
                <a:latin typeface="Mavenpro"/>
              </a:rPr>
              <a:t> </a:t>
            </a:r>
            <a:r>
              <a:rPr lang="en-US" b="1" dirty="0" err="1">
                <a:latin typeface="Mavenpro"/>
              </a:rPr>
              <a:t>thức</a:t>
            </a:r>
            <a:r>
              <a:rPr lang="en-US" b="1" dirty="0">
                <a:latin typeface="Mavenpro"/>
              </a:rPr>
              <a:t> </a:t>
            </a:r>
            <a:r>
              <a:rPr lang="en-US" b="1" dirty="0" err="1">
                <a:latin typeface="Mavenpro"/>
              </a:rPr>
              <a:t>hoạt</a:t>
            </a:r>
            <a:r>
              <a:rPr lang="en-US" b="1" dirty="0">
                <a:latin typeface="Mavenpro"/>
              </a:rPr>
              <a:t> </a:t>
            </a:r>
            <a:r>
              <a:rPr lang="en-US" b="1" dirty="0" err="1">
                <a:latin typeface="Mavenpro"/>
              </a:rPr>
              <a:t>động</a:t>
            </a:r>
            <a:r>
              <a:rPr lang="en-US" b="1" dirty="0">
                <a:latin typeface="Mavenpro"/>
              </a:rPr>
              <a:t> </a:t>
            </a:r>
            <a:r>
              <a:rPr lang="en-US" b="1" dirty="0" err="1">
                <a:latin typeface="Mavenpro"/>
              </a:rPr>
              <a:t>của</a:t>
            </a:r>
            <a:r>
              <a:rPr lang="en-US" b="1" dirty="0">
                <a:latin typeface="Mavenpro"/>
              </a:rPr>
              <a:t> YOLO</a:t>
            </a:r>
          </a:p>
        </p:txBody>
      </p:sp>
      <p:sp>
        <p:nvSpPr>
          <p:cNvPr id="1362" name="Google Shape;1362;p35"/>
          <p:cNvSpPr txBox="1">
            <a:spLocks noGrp="1"/>
          </p:cNvSpPr>
          <p:nvPr>
            <p:ph type="subTitle" idx="1"/>
          </p:nvPr>
        </p:nvSpPr>
        <p:spPr>
          <a:xfrm>
            <a:off x="759255" y="1852731"/>
            <a:ext cx="2336400" cy="1000825"/>
          </a:xfrm>
          <a:prstGeom prst="rect">
            <a:avLst/>
          </a:prstGeom>
        </p:spPr>
        <p:txBody>
          <a:bodyPr spcFirstLastPara="1" wrap="square" lIns="91425" tIns="91425" rIns="91425" bIns="91425" anchor="t" anchorCtr="0">
            <a:noAutofit/>
          </a:bodyPr>
          <a:lstStyle/>
          <a:p>
            <a:pPr marL="0" indent="0" algn="just"/>
            <a:r>
              <a:rPr lang="vi-VN" sz="1100" kern="100" dirty="0">
                <a:effectLst/>
                <a:latin typeface="Mavenpro"/>
                <a:ea typeface="Calibri" panose="020F0502020204030204" pitchFamily="34" charset="0"/>
                <a:cs typeface="Arial" panose="020B0604020202020204" pitchFamily="34" charset="0"/>
              </a:rPr>
              <a:t>Hình ảnh đầu vào cần được chuẩn hóa về kích thước cố định trước khi đưa vào mạng YOLO. Việc này giúp xử lý các hình ảnh có kích thước khác nhau một cách nhất quán</a:t>
            </a:r>
          </a:p>
        </p:txBody>
      </p:sp>
      <p:sp>
        <p:nvSpPr>
          <p:cNvPr id="1363" name="Google Shape;1363;p35"/>
          <p:cNvSpPr txBox="1">
            <a:spLocks noGrp="1"/>
          </p:cNvSpPr>
          <p:nvPr>
            <p:ph type="subTitle" idx="2"/>
          </p:nvPr>
        </p:nvSpPr>
        <p:spPr>
          <a:xfrm>
            <a:off x="5979355" y="1877484"/>
            <a:ext cx="2336400" cy="10008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100" kern="100" dirty="0">
                <a:latin typeface="Mavenpro"/>
                <a:ea typeface="Calibri" panose="020F0502020204030204" pitchFamily="34" charset="0"/>
                <a:cs typeface="Arial" panose="020B0604020202020204" pitchFamily="34" charset="0"/>
              </a:rPr>
              <a:t>Hình ảnh sau khi được trích xuất đặc trưng sẽ được chia thành một lưới các ô vuông. Mỗi ô trong lưới sẽ chịu trách nhiệm phát hiện đối tượng trong phạm vi của nó</a:t>
            </a:r>
            <a:endParaRPr sz="1100" kern="100" dirty="0">
              <a:latin typeface="Mavenpro"/>
              <a:ea typeface="Calibri" panose="020F0502020204030204" pitchFamily="34" charset="0"/>
              <a:cs typeface="Arial" panose="020B0604020202020204" pitchFamily="34" charset="0"/>
            </a:endParaRPr>
          </a:p>
        </p:txBody>
      </p:sp>
      <p:sp>
        <p:nvSpPr>
          <p:cNvPr id="1365" name="Google Shape;1365;p35"/>
          <p:cNvSpPr txBox="1">
            <a:spLocks noGrp="1"/>
          </p:cNvSpPr>
          <p:nvPr>
            <p:ph type="subTitle" idx="4"/>
          </p:nvPr>
        </p:nvSpPr>
        <p:spPr>
          <a:xfrm>
            <a:off x="759230" y="3571395"/>
            <a:ext cx="2336400" cy="577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100" kern="100" dirty="0">
                <a:latin typeface="Mavenpro"/>
                <a:ea typeface="Calibri" panose="020F0502020204030204" pitchFamily="34" charset="0"/>
                <a:cs typeface="Arial" panose="020B0604020202020204" pitchFamily="34" charset="0"/>
              </a:rPr>
              <a:t>Mỗi ô trong lưới sẽ dự đoán một hoặc nhiều hộp giới hạn (tùy thuộc vào số lượng </a:t>
            </a:r>
            <a:r>
              <a:rPr lang="vi-VN" sz="1100" kern="100" dirty="0" err="1">
                <a:latin typeface="Mavenpro"/>
                <a:ea typeface="Calibri" panose="020F0502020204030204" pitchFamily="34" charset="0"/>
                <a:cs typeface="Arial" panose="020B0604020202020204" pitchFamily="34" charset="0"/>
              </a:rPr>
              <a:t>anchor</a:t>
            </a:r>
            <a:r>
              <a:rPr lang="vi-VN" sz="1100" kern="100" dirty="0">
                <a:latin typeface="Mavenpro"/>
                <a:ea typeface="Calibri" panose="020F0502020204030204" pitchFamily="34" charset="0"/>
                <a:cs typeface="Arial" panose="020B0604020202020204" pitchFamily="34" charset="0"/>
              </a:rPr>
              <a:t> </a:t>
            </a:r>
            <a:r>
              <a:rPr lang="vi-VN" sz="1100" kern="100" dirty="0" err="1">
                <a:latin typeface="Mavenpro"/>
                <a:ea typeface="Calibri" panose="020F0502020204030204" pitchFamily="34" charset="0"/>
                <a:cs typeface="Arial" panose="020B0604020202020204" pitchFamily="34" charset="0"/>
              </a:rPr>
              <a:t>boxes</a:t>
            </a:r>
            <a:r>
              <a:rPr lang="vi-VN" sz="1100" kern="100" dirty="0">
                <a:latin typeface="Mavenpro"/>
                <a:ea typeface="Calibri" panose="020F0502020204030204" pitchFamily="34" charset="0"/>
                <a:cs typeface="Arial" panose="020B0604020202020204" pitchFamily="34" charset="0"/>
              </a:rPr>
              <a:t> được sử dụng)</a:t>
            </a:r>
            <a:endParaRPr sz="1100" kern="100" dirty="0">
              <a:latin typeface="Mavenpro"/>
              <a:ea typeface="Calibri" panose="020F0502020204030204" pitchFamily="34" charset="0"/>
              <a:cs typeface="Arial" panose="020B0604020202020204" pitchFamily="34" charset="0"/>
            </a:endParaRPr>
          </a:p>
        </p:txBody>
      </p:sp>
      <p:sp>
        <p:nvSpPr>
          <p:cNvPr id="1366" name="Google Shape;1366;p35"/>
          <p:cNvSpPr txBox="1">
            <a:spLocks noGrp="1"/>
          </p:cNvSpPr>
          <p:nvPr>
            <p:ph type="subTitle" idx="5"/>
          </p:nvPr>
        </p:nvSpPr>
        <p:spPr>
          <a:xfrm>
            <a:off x="3435505" y="3571395"/>
            <a:ext cx="2336400" cy="577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100" kern="100" dirty="0">
                <a:latin typeface="Mavenpro"/>
                <a:ea typeface="Calibri" panose="020F0502020204030204" pitchFamily="34" charset="0"/>
                <a:cs typeface="Arial" panose="020B0604020202020204" pitchFamily="34" charset="0"/>
              </a:rPr>
              <a:t>Mỗi ô trong lưới cũng dự đoán xác suất đối tượng thuộc vào các lớp khác nhau. YOLO sử dụng hàm </a:t>
            </a:r>
            <a:r>
              <a:rPr lang="vi-VN" sz="1100" kern="100" dirty="0" err="1">
                <a:latin typeface="Mavenpro"/>
                <a:ea typeface="Calibri" panose="020F0502020204030204" pitchFamily="34" charset="0"/>
                <a:cs typeface="Arial" panose="020B0604020202020204" pitchFamily="34" charset="0"/>
              </a:rPr>
              <a:t>softmax</a:t>
            </a:r>
            <a:r>
              <a:rPr lang="vi-VN" sz="1100" kern="100" dirty="0">
                <a:latin typeface="Mavenpro"/>
                <a:ea typeface="Calibri" panose="020F0502020204030204" pitchFamily="34" charset="0"/>
                <a:cs typeface="Arial" panose="020B0604020202020204" pitchFamily="34" charset="0"/>
              </a:rPr>
              <a:t> để tính toán xác suất này</a:t>
            </a:r>
            <a:endParaRPr sz="1100" kern="100" dirty="0">
              <a:latin typeface="Mavenpro"/>
              <a:ea typeface="Calibri" panose="020F0502020204030204" pitchFamily="34" charset="0"/>
              <a:cs typeface="Arial" panose="020B0604020202020204" pitchFamily="34" charset="0"/>
            </a:endParaRPr>
          </a:p>
        </p:txBody>
      </p:sp>
      <p:sp>
        <p:nvSpPr>
          <p:cNvPr id="1367" name="Google Shape;1367;p35"/>
          <p:cNvSpPr txBox="1">
            <a:spLocks noGrp="1"/>
          </p:cNvSpPr>
          <p:nvPr>
            <p:ph type="subTitle" idx="6"/>
          </p:nvPr>
        </p:nvSpPr>
        <p:spPr>
          <a:xfrm>
            <a:off x="5979355" y="3499885"/>
            <a:ext cx="2336400" cy="1145964"/>
          </a:xfrm>
          <a:prstGeom prst="rect">
            <a:avLst/>
          </a:prstGeom>
        </p:spPr>
        <p:txBody>
          <a:bodyPr spcFirstLastPara="1" wrap="square" lIns="91425" tIns="91425" rIns="91425" bIns="91425" anchor="t" anchorCtr="0">
            <a:noAutofit/>
          </a:bodyPr>
          <a:lstStyle/>
          <a:p>
            <a:pPr marL="0" lvl="0" indent="0" algn="just"/>
            <a:r>
              <a:rPr lang="vi-VN" sz="1100" kern="100" dirty="0">
                <a:latin typeface="Mavenpro"/>
                <a:ea typeface="Calibri" panose="020F0502020204030204" pitchFamily="34" charset="0"/>
                <a:cs typeface="Arial" panose="020B0604020202020204" pitchFamily="34" charset="0"/>
              </a:rPr>
              <a:t>Do một đối tượng có thể nằm trong nhiều ô lưới khác nhau, hoặc một ô có thể dự đoán nhiều hộp giới hạn cho cùng một đối tượng, YOLO sử dụng kỹ thuật Non-</a:t>
            </a:r>
            <a:r>
              <a:rPr lang="vi-VN" sz="1100" kern="100" dirty="0" err="1">
                <a:latin typeface="Mavenpro"/>
                <a:ea typeface="Calibri" panose="020F0502020204030204" pitchFamily="34" charset="0"/>
                <a:cs typeface="Arial" panose="020B0604020202020204" pitchFamily="34" charset="0"/>
              </a:rPr>
              <a:t>Max</a:t>
            </a:r>
            <a:r>
              <a:rPr lang="vi-VN" sz="1100" kern="100" dirty="0">
                <a:latin typeface="Mavenpro"/>
                <a:ea typeface="Calibri" panose="020F0502020204030204" pitchFamily="34" charset="0"/>
                <a:cs typeface="Arial" panose="020B0604020202020204" pitchFamily="34" charset="0"/>
              </a:rPr>
              <a:t> </a:t>
            </a:r>
            <a:r>
              <a:rPr lang="vi-VN" sz="1100" kern="100" dirty="0" err="1">
                <a:latin typeface="Mavenpro"/>
                <a:ea typeface="Calibri" panose="020F0502020204030204" pitchFamily="34" charset="0"/>
                <a:cs typeface="Arial" panose="020B0604020202020204" pitchFamily="34" charset="0"/>
              </a:rPr>
              <a:t>Suppression</a:t>
            </a:r>
            <a:r>
              <a:rPr lang="vi-VN" sz="1100" kern="100" dirty="0">
                <a:latin typeface="Mavenpro"/>
                <a:ea typeface="Calibri" panose="020F0502020204030204" pitchFamily="34" charset="0"/>
                <a:cs typeface="Arial" panose="020B0604020202020204" pitchFamily="34" charset="0"/>
              </a:rPr>
              <a:t>) để loại bỏ các hộp trùng lặp</a:t>
            </a:r>
            <a:endParaRPr sz="1100" kern="100" dirty="0">
              <a:latin typeface="Mavenpro"/>
              <a:ea typeface="Calibri" panose="020F0502020204030204" pitchFamily="34" charset="0"/>
              <a:cs typeface="Arial" panose="020B0604020202020204" pitchFamily="34" charset="0"/>
            </a:endParaRPr>
          </a:p>
        </p:txBody>
      </p:sp>
      <p:sp>
        <p:nvSpPr>
          <p:cNvPr id="1368" name="Google Shape;1368;p35"/>
          <p:cNvSpPr txBox="1">
            <a:spLocks noGrp="1"/>
          </p:cNvSpPr>
          <p:nvPr>
            <p:ph type="subTitle" idx="7"/>
          </p:nvPr>
        </p:nvSpPr>
        <p:spPr>
          <a:xfrm>
            <a:off x="759255" y="1373481"/>
            <a:ext cx="2336400" cy="4317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err="1">
                <a:latin typeface="Mavenpro"/>
              </a:rPr>
              <a:t>Input</a:t>
            </a:r>
            <a:r>
              <a:rPr lang="vi-VN" b="1" dirty="0">
                <a:latin typeface="Mavenpro"/>
              </a:rPr>
              <a:t> (Đầu vào)</a:t>
            </a:r>
          </a:p>
        </p:txBody>
      </p:sp>
      <p:sp>
        <p:nvSpPr>
          <p:cNvPr id="1369" name="Google Shape;1369;p35"/>
          <p:cNvSpPr txBox="1">
            <a:spLocks noGrp="1"/>
          </p:cNvSpPr>
          <p:nvPr>
            <p:ph type="subTitle" idx="8"/>
          </p:nvPr>
        </p:nvSpPr>
        <p:spPr>
          <a:xfrm>
            <a:off x="3403460" y="1373481"/>
            <a:ext cx="2336400" cy="4317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600" b="1" dirty="0" err="1">
                <a:latin typeface="Mavenpro"/>
              </a:rPr>
              <a:t>Feature</a:t>
            </a:r>
            <a:r>
              <a:rPr lang="vi-VN" sz="1600" b="1" dirty="0">
                <a:latin typeface="Mavenpro"/>
              </a:rPr>
              <a:t> </a:t>
            </a:r>
            <a:r>
              <a:rPr lang="vi-VN" sz="1600" b="1" dirty="0" err="1">
                <a:latin typeface="Mavenpro"/>
              </a:rPr>
              <a:t>Extraction</a:t>
            </a:r>
            <a:r>
              <a:rPr lang="vi-VN" sz="1600" b="1" dirty="0">
                <a:latin typeface="Mavenpro"/>
              </a:rPr>
              <a:t> (Trích xuất đặc trưng):</a:t>
            </a:r>
          </a:p>
        </p:txBody>
      </p:sp>
      <p:sp>
        <p:nvSpPr>
          <p:cNvPr id="1370" name="Google Shape;1370;p35"/>
          <p:cNvSpPr txBox="1">
            <a:spLocks noGrp="1"/>
          </p:cNvSpPr>
          <p:nvPr>
            <p:ph type="subTitle" idx="9"/>
          </p:nvPr>
        </p:nvSpPr>
        <p:spPr>
          <a:xfrm>
            <a:off x="5979355" y="1335110"/>
            <a:ext cx="2336400" cy="4317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800" b="1" dirty="0" err="1">
                <a:latin typeface="Mavenpro"/>
              </a:rPr>
              <a:t>Grid</a:t>
            </a:r>
            <a:r>
              <a:rPr lang="vi-VN" sz="1800" b="1" dirty="0">
                <a:latin typeface="Mavenpro"/>
              </a:rPr>
              <a:t> </a:t>
            </a:r>
            <a:r>
              <a:rPr lang="vi-VN" sz="1800" b="1" dirty="0" err="1">
                <a:latin typeface="Mavenpro"/>
              </a:rPr>
              <a:t>Formation</a:t>
            </a:r>
            <a:endParaRPr lang="vi-VN" sz="1800" b="1" dirty="0">
              <a:latin typeface="Mavenpro"/>
            </a:endParaRPr>
          </a:p>
          <a:p>
            <a:pPr marL="0" lvl="0" indent="0" algn="ctr" rtl="0">
              <a:spcBef>
                <a:spcPts val="0"/>
              </a:spcBef>
              <a:spcAft>
                <a:spcPts val="0"/>
              </a:spcAft>
              <a:buNone/>
            </a:pPr>
            <a:r>
              <a:rPr lang="vi-VN" sz="1800" b="1" dirty="0">
                <a:latin typeface="Mavenpro"/>
              </a:rPr>
              <a:t>(Tạo lưới):</a:t>
            </a:r>
          </a:p>
        </p:txBody>
      </p:sp>
      <p:sp>
        <p:nvSpPr>
          <p:cNvPr id="1371" name="Google Shape;1371;p35"/>
          <p:cNvSpPr txBox="1">
            <a:spLocks noGrp="1"/>
          </p:cNvSpPr>
          <p:nvPr>
            <p:ph type="subTitle" idx="13"/>
          </p:nvPr>
        </p:nvSpPr>
        <p:spPr>
          <a:xfrm>
            <a:off x="759255" y="3097870"/>
            <a:ext cx="2336400" cy="4354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400" b="1" dirty="0" err="1">
                <a:latin typeface="Mavenpro"/>
              </a:rPr>
              <a:t>Bounding</a:t>
            </a:r>
            <a:r>
              <a:rPr lang="vi-VN" sz="1400" b="1" dirty="0">
                <a:latin typeface="Mavenpro"/>
              </a:rPr>
              <a:t> </a:t>
            </a:r>
            <a:r>
              <a:rPr lang="vi-VN" sz="1400" b="1" dirty="0" err="1">
                <a:latin typeface="Mavenpro"/>
              </a:rPr>
              <a:t>Box</a:t>
            </a:r>
            <a:r>
              <a:rPr lang="vi-VN" sz="1400" b="1" dirty="0">
                <a:latin typeface="Mavenpro"/>
              </a:rPr>
              <a:t> </a:t>
            </a:r>
            <a:r>
              <a:rPr lang="vi-VN" sz="1400" b="1" dirty="0" err="1">
                <a:latin typeface="Mavenpro"/>
              </a:rPr>
              <a:t>Prediction</a:t>
            </a:r>
            <a:r>
              <a:rPr lang="vi-VN" sz="1400" b="1" dirty="0">
                <a:latin typeface="Mavenpro"/>
              </a:rPr>
              <a:t> (Dự đoán hộp giới hạn):</a:t>
            </a:r>
          </a:p>
        </p:txBody>
      </p:sp>
      <p:sp>
        <p:nvSpPr>
          <p:cNvPr id="1372" name="Google Shape;1372;p35"/>
          <p:cNvSpPr txBox="1">
            <a:spLocks noGrp="1"/>
          </p:cNvSpPr>
          <p:nvPr>
            <p:ph type="subTitle" idx="14"/>
          </p:nvPr>
        </p:nvSpPr>
        <p:spPr>
          <a:xfrm>
            <a:off x="3403460" y="3097820"/>
            <a:ext cx="2336400" cy="4354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Mavenpro"/>
              </a:rPr>
              <a:t>Class Prediction</a:t>
            </a:r>
          </a:p>
          <a:p>
            <a:pPr marL="0" lvl="0" indent="0" algn="ctr" rtl="0">
              <a:spcBef>
                <a:spcPts val="0"/>
              </a:spcBef>
              <a:spcAft>
                <a:spcPts val="0"/>
              </a:spcAft>
              <a:buNone/>
            </a:pPr>
            <a:r>
              <a:rPr lang="en-US" sz="1800" b="1" dirty="0">
                <a:latin typeface="Mavenpro"/>
              </a:rPr>
              <a:t>(</a:t>
            </a:r>
            <a:r>
              <a:rPr lang="en-US" sz="1800" b="1" dirty="0" err="1">
                <a:latin typeface="Mavenpro"/>
              </a:rPr>
              <a:t>Dự</a:t>
            </a:r>
            <a:r>
              <a:rPr lang="en-US" sz="1800" b="1" dirty="0">
                <a:latin typeface="Mavenpro"/>
              </a:rPr>
              <a:t> </a:t>
            </a:r>
            <a:r>
              <a:rPr lang="en-US" sz="1800" b="1" dirty="0" err="1">
                <a:latin typeface="Mavenpro"/>
              </a:rPr>
              <a:t>đoán</a:t>
            </a:r>
            <a:r>
              <a:rPr lang="en-US" sz="1800" b="1" dirty="0">
                <a:latin typeface="Mavenpro"/>
              </a:rPr>
              <a:t> </a:t>
            </a:r>
            <a:r>
              <a:rPr lang="en-US" sz="1800" b="1" dirty="0" err="1">
                <a:latin typeface="Mavenpro"/>
              </a:rPr>
              <a:t>lớp</a:t>
            </a:r>
            <a:r>
              <a:rPr lang="en-US" sz="1800" b="1" dirty="0">
                <a:latin typeface="Mavenpro"/>
              </a:rPr>
              <a:t>):</a:t>
            </a:r>
            <a:endParaRPr lang="vi-VN" sz="1800" b="1" dirty="0">
              <a:latin typeface="Mavenpro"/>
            </a:endParaRPr>
          </a:p>
        </p:txBody>
      </p:sp>
      <p:sp>
        <p:nvSpPr>
          <p:cNvPr id="1373" name="Google Shape;1373;p35"/>
          <p:cNvSpPr txBox="1">
            <a:spLocks noGrp="1"/>
          </p:cNvSpPr>
          <p:nvPr>
            <p:ph type="subTitle" idx="15"/>
          </p:nvPr>
        </p:nvSpPr>
        <p:spPr>
          <a:xfrm>
            <a:off x="5979355" y="3068908"/>
            <a:ext cx="2336400" cy="4354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800" b="1" dirty="0">
                <a:latin typeface="Mavenpro"/>
              </a:rPr>
              <a:t>Non-</a:t>
            </a:r>
            <a:r>
              <a:rPr lang="vi-VN" sz="1800" b="1" dirty="0" err="1">
                <a:latin typeface="Mavenpro"/>
              </a:rPr>
              <a:t>Max</a:t>
            </a:r>
            <a:r>
              <a:rPr lang="vi-VN" sz="1800" b="1" dirty="0">
                <a:latin typeface="Mavenpro"/>
              </a:rPr>
              <a:t> </a:t>
            </a:r>
            <a:r>
              <a:rPr lang="vi-VN" sz="1800" b="1" dirty="0" err="1">
                <a:latin typeface="Mavenpro"/>
              </a:rPr>
              <a:t>Suppression</a:t>
            </a:r>
            <a:r>
              <a:rPr lang="vi-VN" sz="1800" b="1" dirty="0">
                <a:latin typeface="Mavenpro"/>
              </a:rPr>
              <a:t> </a:t>
            </a:r>
          </a:p>
        </p:txBody>
      </p:sp>
      <p:sp>
        <p:nvSpPr>
          <p:cNvPr id="4" name="TextBox 3">
            <a:extLst>
              <a:ext uri="{FF2B5EF4-FFF2-40B4-BE49-F238E27FC236}">
                <a16:creationId xmlns:a16="http://schemas.microsoft.com/office/drawing/2014/main" id="{4FD8881A-FBDA-9647-C3A2-5B83A5E837EA}"/>
              </a:ext>
            </a:extLst>
          </p:cNvPr>
          <p:cNvSpPr txBox="1"/>
          <p:nvPr/>
        </p:nvSpPr>
        <p:spPr>
          <a:xfrm>
            <a:off x="3376759" y="1898668"/>
            <a:ext cx="2331396" cy="646331"/>
          </a:xfrm>
          <a:prstGeom prst="rect">
            <a:avLst/>
          </a:prstGeom>
          <a:noFill/>
        </p:spPr>
        <p:txBody>
          <a:bodyPr wrap="square" rtlCol="0">
            <a:spAutoFit/>
          </a:bodyPr>
          <a:lstStyle/>
          <a:p>
            <a:r>
              <a:rPr lang="vi-VN" sz="1200" dirty="0">
                <a:solidFill>
                  <a:schemeClr val="dk2"/>
                </a:solidFill>
                <a:latin typeface="Mavenpro"/>
                <a:ea typeface="Calibri" panose="020F0502020204030204" pitchFamily="34" charset="0"/>
                <a:cs typeface="Arial" panose="020B0604020202020204" pitchFamily="34" charset="0"/>
                <a:sym typeface="Mulish Medium"/>
              </a:rPr>
              <a:t>YOLO sử dụng một chuỗi các lớp </a:t>
            </a:r>
            <a:r>
              <a:rPr lang="vi-VN" sz="1200" dirty="0" err="1">
                <a:solidFill>
                  <a:schemeClr val="dk2"/>
                </a:solidFill>
                <a:latin typeface="Mavenpro"/>
                <a:ea typeface="Calibri" panose="020F0502020204030204" pitchFamily="34" charset="0"/>
                <a:cs typeface="Arial" panose="020B0604020202020204" pitchFamily="34" charset="0"/>
                <a:sym typeface="Mulish Medium"/>
              </a:rPr>
              <a:t>convolutional</a:t>
            </a:r>
            <a:r>
              <a:rPr lang="vi-VN" sz="1200" dirty="0">
                <a:solidFill>
                  <a:schemeClr val="dk2"/>
                </a:solidFill>
                <a:latin typeface="Mavenpro"/>
                <a:ea typeface="Calibri" panose="020F0502020204030204" pitchFamily="34" charset="0"/>
                <a:cs typeface="Arial" panose="020B0604020202020204" pitchFamily="34" charset="0"/>
                <a:sym typeface="Mulish Medium"/>
              </a:rPr>
              <a:t> để trích xuất đặc trưng từ hình ảnh.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941881" y="660922"/>
            <a:ext cx="5104355" cy="584775"/>
          </a:xfrm>
          <a:prstGeom prst="rect">
            <a:avLst/>
          </a:prstGeom>
          <a:noFill/>
        </p:spPr>
        <p:txBody>
          <a:bodyPr wrap="square">
            <a:spAutoFit/>
          </a:bodyPr>
          <a:lstStyle/>
          <a:p>
            <a:pPr algn="ctr"/>
            <a:r>
              <a:rPr lang="en-US" sz="3200" b="1" dirty="0" err="1">
                <a:solidFill>
                  <a:srgbClr val="231F40"/>
                </a:solidFill>
                <a:latin typeface="Mavenpro"/>
                <a:cs typeface="Poppins SemiBold"/>
                <a:sym typeface="Poppins SemiBold"/>
              </a:rPr>
              <a:t>Đầu</a:t>
            </a:r>
            <a:r>
              <a:rPr lang="en-US" sz="3200" b="1" dirty="0">
                <a:solidFill>
                  <a:srgbClr val="231F40"/>
                </a:solidFill>
                <a:latin typeface="Mavenpro"/>
                <a:cs typeface="Poppins SemiBold"/>
                <a:sym typeface="Poppins SemiBold"/>
              </a:rPr>
              <a:t> Ra (Output)</a:t>
            </a:r>
            <a:endParaRPr lang="vi-VN" sz="16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423864" y="1337202"/>
            <a:ext cx="4044057" cy="1449628"/>
          </a:xfrm>
          <a:prstGeom prst="rect">
            <a:avLst/>
          </a:prstGeom>
          <a:noFill/>
        </p:spPr>
        <p:txBody>
          <a:bodyPr wrap="square">
            <a:spAutoFit/>
          </a:bodyPr>
          <a:lstStyle/>
          <a:p>
            <a:pPr algn="just">
              <a:lnSpc>
                <a:spcPct val="130000"/>
              </a:lnSpc>
            </a:pPr>
            <a:r>
              <a:rPr lang="vi-VN" b="1" kern="100" dirty="0" err="1">
                <a:effectLst/>
                <a:latin typeface="Mavenpro"/>
                <a:ea typeface="Calibri" panose="020F0502020204030204" pitchFamily="34" charset="0"/>
                <a:cs typeface="Arial" panose="020B0604020202020204" pitchFamily="34" charset="0"/>
              </a:rPr>
              <a:t>Bounding</a:t>
            </a:r>
            <a:r>
              <a:rPr lang="vi-VN" b="1" kern="100" dirty="0">
                <a:effectLst/>
                <a:latin typeface="Mavenpro"/>
                <a:ea typeface="Calibri" panose="020F0502020204030204" pitchFamily="34" charset="0"/>
                <a:cs typeface="Arial" panose="020B0604020202020204" pitchFamily="34" charset="0"/>
              </a:rPr>
              <a:t> </a:t>
            </a:r>
            <a:r>
              <a:rPr lang="vi-VN" b="1" kern="100" dirty="0" err="1">
                <a:effectLst/>
                <a:latin typeface="Mavenpro"/>
                <a:ea typeface="Calibri" panose="020F0502020204030204" pitchFamily="34" charset="0"/>
                <a:cs typeface="Arial" panose="020B0604020202020204" pitchFamily="34" charset="0"/>
              </a:rPr>
              <a:t>Boxes</a:t>
            </a:r>
            <a:r>
              <a:rPr lang="vi-VN" b="1" kern="100" dirty="0">
                <a:effectLst/>
                <a:latin typeface="Mavenpro"/>
                <a:ea typeface="Calibri" panose="020F0502020204030204" pitchFamily="34" charset="0"/>
                <a:cs typeface="Arial" panose="020B0604020202020204" pitchFamily="34" charset="0"/>
              </a:rPr>
              <a:t> (Các hộp giới hạn):</a:t>
            </a:r>
          </a:p>
          <a:p>
            <a:r>
              <a:rPr lang="vi-VN" dirty="0">
                <a:latin typeface="Mavenpro"/>
              </a:rPr>
              <a:t>-Đầu ra của YOLO là danh sách các hộp giới hạn được dự đoán, mỗi hộp chứa tọa độ trung tâm, chiều rộng, chiều cao, và điểm tin cậy. Từ các hộp này, ta có thể xác định vị trí chính xác của các đối tượng trong hình ảnh.</a:t>
            </a:r>
          </a:p>
        </p:txBody>
      </p:sp>
      <p:sp>
        <p:nvSpPr>
          <p:cNvPr id="6" name="TextBox 5">
            <a:extLst>
              <a:ext uri="{FF2B5EF4-FFF2-40B4-BE49-F238E27FC236}">
                <a16:creationId xmlns:a16="http://schemas.microsoft.com/office/drawing/2014/main" id="{22A3B716-829E-74DA-9C68-11C4FFB4705A}"/>
              </a:ext>
            </a:extLst>
          </p:cNvPr>
          <p:cNvSpPr txBox="1"/>
          <p:nvPr/>
        </p:nvSpPr>
        <p:spPr>
          <a:xfrm>
            <a:off x="4742987" y="2176274"/>
            <a:ext cx="4289501" cy="984885"/>
          </a:xfrm>
          <a:prstGeom prst="rect">
            <a:avLst/>
          </a:prstGeom>
          <a:noFill/>
        </p:spPr>
        <p:txBody>
          <a:bodyPr wrap="square">
            <a:spAutoFit/>
          </a:bodyPr>
          <a:lstStyle/>
          <a:p>
            <a:r>
              <a:rPr lang="vi-VN" sz="1600" b="1">
                <a:latin typeface="Mavenpro"/>
              </a:rPr>
              <a:t>Class Labels (Nhãn lớp):</a:t>
            </a:r>
          </a:p>
          <a:p>
            <a:r>
              <a:rPr lang="vi-VN">
                <a:latin typeface="Mavenpro"/>
              </a:rPr>
              <a:t>Mỗi hộp giới hạn được gán với một nhãn lớp, đại diện cho loại đối tượng mà hộp đó chứa. Đây là kết quả từ quá trình dự đoán xác suất lớp đã đề cập ở trên.</a:t>
            </a:r>
            <a:endParaRPr lang="vi-VN" dirty="0">
              <a:latin typeface="Mavenpro"/>
            </a:endParaRPr>
          </a:p>
        </p:txBody>
      </p:sp>
      <p:sp>
        <p:nvSpPr>
          <p:cNvPr id="12" name="TextBox 11">
            <a:extLst>
              <a:ext uri="{FF2B5EF4-FFF2-40B4-BE49-F238E27FC236}">
                <a16:creationId xmlns:a16="http://schemas.microsoft.com/office/drawing/2014/main" id="{4CCCB921-B16E-B312-4411-AD9552C605BD}"/>
              </a:ext>
            </a:extLst>
          </p:cNvPr>
          <p:cNvSpPr txBox="1"/>
          <p:nvPr/>
        </p:nvSpPr>
        <p:spPr>
          <a:xfrm>
            <a:off x="423864" y="3117242"/>
            <a:ext cx="4408331" cy="1200329"/>
          </a:xfrm>
          <a:prstGeom prst="rect">
            <a:avLst/>
          </a:prstGeom>
          <a:noFill/>
        </p:spPr>
        <p:txBody>
          <a:bodyPr wrap="square">
            <a:spAutoFit/>
          </a:bodyPr>
          <a:lstStyle/>
          <a:p>
            <a:r>
              <a:rPr lang="vi-VN" sz="1600" b="1" kern="100" dirty="0" err="1">
                <a:latin typeface="Mavenpro"/>
                <a:ea typeface="Calibri" panose="020F0502020204030204" pitchFamily="34" charset="0"/>
                <a:cs typeface="Arial" panose="020B0604020202020204" pitchFamily="34" charset="0"/>
              </a:rPr>
              <a:t>Confidence</a:t>
            </a:r>
            <a:r>
              <a:rPr lang="vi-VN" sz="1600" b="1" kern="100" dirty="0">
                <a:latin typeface="Mavenpro"/>
                <a:ea typeface="Calibri" panose="020F0502020204030204" pitchFamily="34" charset="0"/>
                <a:cs typeface="Arial" panose="020B0604020202020204" pitchFamily="34" charset="0"/>
              </a:rPr>
              <a:t> </a:t>
            </a:r>
            <a:r>
              <a:rPr lang="vi-VN" sz="1600" b="1" kern="100" dirty="0" err="1">
                <a:latin typeface="Mavenpro"/>
                <a:ea typeface="Calibri" panose="020F0502020204030204" pitchFamily="34" charset="0"/>
                <a:cs typeface="Arial" panose="020B0604020202020204" pitchFamily="34" charset="0"/>
              </a:rPr>
              <a:t>Scores</a:t>
            </a:r>
            <a:r>
              <a:rPr lang="vi-VN" sz="1600" b="1" kern="100" dirty="0">
                <a:latin typeface="Mavenpro"/>
                <a:ea typeface="Calibri" panose="020F0502020204030204" pitchFamily="34" charset="0"/>
                <a:cs typeface="Arial" panose="020B0604020202020204" pitchFamily="34" charset="0"/>
              </a:rPr>
              <a:t> (Điểm tin cậy):</a:t>
            </a:r>
          </a:p>
          <a:p>
            <a:r>
              <a:rPr lang="vi-VN" dirty="0">
                <a:latin typeface="Mavenpro"/>
              </a:rPr>
              <a:t>Mỗi nhãn lớp và hộp giới hạn đi kèm với một điểm tin cậy, cho biết mức độ tin cậy của mô hình đối với dự đoán này. Điểm tin cậy cao có nghĩa là mô hình chắc chắn rằng hộp giới hạn chứa đối tượng và nhãn lớp dự đoán là chính xác</a:t>
            </a:r>
            <a:r>
              <a:rPr lang="vi-VN" b="1" kern="100" dirty="0">
                <a:latin typeface="Mavenpro"/>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553964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33"/>
          <p:cNvSpPr/>
          <p:nvPr/>
        </p:nvSpPr>
        <p:spPr>
          <a:xfrm>
            <a:off x="6366750" y="1649725"/>
            <a:ext cx="1521300" cy="9645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81" name="Google Shape;1281;p33"/>
          <p:cNvSpPr txBox="1">
            <a:spLocks noGrp="1"/>
          </p:cNvSpPr>
          <p:nvPr>
            <p:ph type="title"/>
          </p:nvPr>
        </p:nvSpPr>
        <p:spPr>
          <a:xfrm>
            <a:off x="1652231" y="2712942"/>
            <a:ext cx="6301737" cy="76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sz="2800" b="1" dirty="0">
                <a:latin typeface="Mavenpro"/>
              </a:rPr>
              <a:t>CHI TIẾT CÔNG NGHỆ SỬ DỤNG</a:t>
            </a:r>
            <a:endParaRPr sz="2800" b="1" dirty="0">
              <a:latin typeface="Mavenpro"/>
            </a:endParaRPr>
          </a:p>
        </p:txBody>
      </p:sp>
      <p:sp>
        <p:nvSpPr>
          <p:cNvPr id="1282" name="Google Shape;1282;p33"/>
          <p:cNvSpPr txBox="1">
            <a:spLocks noGrp="1"/>
          </p:cNvSpPr>
          <p:nvPr>
            <p:ph type="title" idx="2"/>
          </p:nvPr>
        </p:nvSpPr>
        <p:spPr>
          <a:xfrm>
            <a:off x="6557744" y="1749913"/>
            <a:ext cx="123751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4</a:t>
            </a:r>
            <a:endParaRPr dirty="0"/>
          </a:p>
        </p:txBody>
      </p:sp>
      <p:grpSp>
        <p:nvGrpSpPr>
          <p:cNvPr id="1284" name="Google Shape;1284;p33"/>
          <p:cNvGrpSpPr/>
          <p:nvPr/>
        </p:nvGrpSpPr>
        <p:grpSpPr>
          <a:xfrm>
            <a:off x="612289" y="4098500"/>
            <a:ext cx="2079900" cy="510000"/>
            <a:chOff x="6348826" y="4608500"/>
            <a:chExt cx="2079900" cy="510000"/>
          </a:xfrm>
        </p:grpSpPr>
        <p:sp>
          <p:nvSpPr>
            <p:cNvPr id="1285" name="Google Shape;1285;p33"/>
            <p:cNvSpPr/>
            <p:nvPr/>
          </p:nvSpPr>
          <p:spPr>
            <a:xfrm>
              <a:off x="6348826" y="4608500"/>
              <a:ext cx="2079900" cy="510000"/>
            </a:xfrm>
            <a:prstGeom prst="roundRect">
              <a:avLst>
                <a:gd name="adj" fmla="val 50000"/>
              </a:avLst>
            </a:prstGeom>
            <a:gradFill>
              <a:gsLst>
                <a:gs pos="0">
                  <a:schemeClr val="lt2"/>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33"/>
            <p:cNvGrpSpPr/>
            <p:nvPr/>
          </p:nvGrpSpPr>
          <p:grpSpPr>
            <a:xfrm>
              <a:off x="7855344" y="4778575"/>
              <a:ext cx="239064" cy="186274"/>
              <a:chOff x="1900456" y="4780923"/>
              <a:chExt cx="138315" cy="107779"/>
            </a:xfrm>
          </p:grpSpPr>
          <p:sp>
            <p:nvSpPr>
              <p:cNvPr id="1287" name="Google Shape;1287;p33"/>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33"/>
              <p:cNvGrpSpPr/>
              <p:nvPr/>
            </p:nvGrpSpPr>
            <p:grpSpPr>
              <a:xfrm>
                <a:off x="1900456" y="4825827"/>
                <a:ext cx="138315" cy="62875"/>
                <a:chOff x="1900456" y="4825827"/>
                <a:chExt cx="138315" cy="62875"/>
              </a:xfrm>
            </p:grpSpPr>
            <p:sp>
              <p:nvSpPr>
                <p:cNvPr id="1289" name="Google Shape;1289;p33"/>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91" name="Google Shape;1291;p33"/>
          <p:cNvSpPr txBox="1"/>
          <p:nvPr/>
        </p:nvSpPr>
        <p:spPr>
          <a:xfrm>
            <a:off x="745400" y="4148750"/>
            <a:ext cx="13713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ulish Medium"/>
                <a:ea typeface="Mulish Medium"/>
                <a:cs typeface="Mulish Medium"/>
                <a:sym typeface="Mulish Medium"/>
              </a:rPr>
              <a:t>Download</a:t>
            </a:r>
            <a:endParaRPr>
              <a:solidFill>
                <a:schemeClr val="dk1"/>
              </a:solidFill>
              <a:latin typeface="Mulish Medium"/>
              <a:ea typeface="Mulish Medium"/>
              <a:cs typeface="Mulish Medium"/>
              <a:sym typeface="Mulish Medium"/>
            </a:endParaRPr>
          </a:p>
        </p:txBody>
      </p:sp>
      <p:sp>
        <p:nvSpPr>
          <p:cNvPr id="1292" name="Google Shape;1292;p33"/>
          <p:cNvSpPr/>
          <p:nvPr/>
        </p:nvSpPr>
        <p:spPr>
          <a:xfrm>
            <a:off x="1952344" y="1239075"/>
            <a:ext cx="322125" cy="1313800"/>
          </a:xfrm>
          <a:custGeom>
            <a:avLst/>
            <a:gdLst/>
            <a:ahLst/>
            <a:cxnLst/>
            <a:rect l="l" t="t" r="r" b="b"/>
            <a:pathLst>
              <a:path w="12885" h="52552" extrusionOk="0">
                <a:moveTo>
                  <a:pt x="5911" y="1"/>
                </a:moveTo>
                <a:cubicBezTo>
                  <a:pt x="2679" y="1"/>
                  <a:pt x="1" y="2633"/>
                  <a:pt x="1" y="5865"/>
                </a:cubicBezTo>
                <a:lnTo>
                  <a:pt x="1" y="46686"/>
                </a:lnTo>
                <a:cubicBezTo>
                  <a:pt x="1" y="49919"/>
                  <a:pt x="2679" y="52551"/>
                  <a:pt x="5911" y="52551"/>
                </a:cubicBezTo>
                <a:lnTo>
                  <a:pt x="6973" y="52551"/>
                </a:lnTo>
                <a:cubicBezTo>
                  <a:pt x="10206" y="52551"/>
                  <a:pt x="12884" y="49919"/>
                  <a:pt x="12884" y="46686"/>
                </a:cubicBezTo>
                <a:lnTo>
                  <a:pt x="12884" y="5865"/>
                </a:lnTo>
                <a:cubicBezTo>
                  <a:pt x="12884"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3"/>
          <p:cNvSpPr/>
          <p:nvPr/>
        </p:nvSpPr>
        <p:spPr>
          <a:xfrm>
            <a:off x="2113394"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flipH="1">
            <a:off x="2093496" y="2106001"/>
            <a:ext cx="19925" cy="62437"/>
          </a:xfrm>
          <a:custGeom>
            <a:avLst/>
            <a:gdLst/>
            <a:ahLst/>
            <a:cxnLst/>
            <a:rect l="l" t="t" r="r" b="b"/>
            <a:pathLst>
              <a:path w="1" h="10529" fill="none" extrusionOk="0">
                <a:moveTo>
                  <a:pt x="0" y="0"/>
                </a:moveTo>
                <a:lnTo>
                  <a:pt x="0" y="1052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33"/>
          <p:cNvGrpSpPr/>
          <p:nvPr/>
        </p:nvGrpSpPr>
        <p:grpSpPr>
          <a:xfrm>
            <a:off x="2038356" y="1963675"/>
            <a:ext cx="150100" cy="150100"/>
            <a:chOff x="8425238" y="1668375"/>
            <a:chExt cx="150100" cy="150100"/>
          </a:xfrm>
        </p:grpSpPr>
        <p:sp>
          <p:nvSpPr>
            <p:cNvPr id="1296" name="Google Shape;1296;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3"/>
            <p:cNvSpPr/>
            <p:nvPr/>
          </p:nvSpPr>
          <p:spPr>
            <a:xfrm>
              <a:off x="8425238" y="1668375"/>
              <a:ext cx="150100" cy="150100"/>
            </a:xfrm>
            <a:custGeom>
              <a:avLst/>
              <a:gdLst/>
              <a:ahLst/>
              <a:cxnLst/>
              <a:rect l="l" t="t" r="r" b="b"/>
              <a:pathLst>
                <a:path w="6004" h="6004" fill="none" extrusionOk="0">
                  <a:moveTo>
                    <a:pt x="6004" y="3002"/>
                  </a:moveTo>
                  <a:cubicBezTo>
                    <a:pt x="6004" y="4664"/>
                    <a:pt x="4665" y="6003"/>
                    <a:pt x="3002" y="6003"/>
                  </a:cubicBezTo>
                  <a:cubicBezTo>
                    <a:pt x="1340" y="6003"/>
                    <a:pt x="1" y="4664"/>
                    <a:pt x="1" y="3002"/>
                  </a:cubicBezTo>
                  <a:cubicBezTo>
                    <a:pt x="1" y="1339"/>
                    <a:pt x="1340" y="0"/>
                    <a:pt x="3002" y="0"/>
                  </a:cubicBezTo>
                  <a:cubicBezTo>
                    <a:pt x="4619" y="0"/>
                    <a:pt x="6004" y="1339"/>
                    <a:pt x="6004"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rgbClr val="F62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33"/>
          <p:cNvSpPr/>
          <p:nvPr/>
        </p:nvSpPr>
        <p:spPr>
          <a:xfrm>
            <a:off x="2078769" y="2343875"/>
            <a:ext cx="69275" cy="69300"/>
          </a:xfrm>
          <a:custGeom>
            <a:avLst/>
            <a:gdLst/>
            <a:ahLst/>
            <a:cxnLst/>
            <a:rect l="l" t="t" r="r" b="b"/>
            <a:pathLst>
              <a:path w="2771" h="2772" extrusionOk="0">
                <a:moveTo>
                  <a:pt x="2771" y="1386"/>
                </a:moveTo>
                <a:cubicBezTo>
                  <a:pt x="2771" y="2171"/>
                  <a:pt x="2170" y="2772"/>
                  <a:pt x="1385" y="2772"/>
                </a:cubicBezTo>
                <a:cubicBezTo>
                  <a:pt x="600" y="2772"/>
                  <a:pt x="0" y="2171"/>
                  <a:pt x="0" y="1386"/>
                </a:cubicBezTo>
                <a:cubicBezTo>
                  <a:pt x="0" y="601"/>
                  <a:pt x="600" y="1"/>
                  <a:pt x="1385" y="1"/>
                </a:cubicBezTo>
                <a:cubicBezTo>
                  <a:pt x="2170" y="1"/>
                  <a:pt x="2771" y="601"/>
                  <a:pt x="2771" y="1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3"/>
          <p:cNvSpPr/>
          <p:nvPr/>
        </p:nvSpPr>
        <p:spPr>
          <a:xfrm>
            <a:off x="1480638" y="1239075"/>
            <a:ext cx="323275" cy="1313800"/>
          </a:xfrm>
          <a:custGeom>
            <a:avLst/>
            <a:gdLst/>
            <a:ahLst/>
            <a:cxnLst/>
            <a:rect l="l" t="t" r="r" b="b"/>
            <a:pathLst>
              <a:path w="12931" h="52552" extrusionOk="0">
                <a:moveTo>
                  <a:pt x="5865" y="1"/>
                </a:moveTo>
                <a:cubicBezTo>
                  <a:pt x="2632" y="1"/>
                  <a:pt x="0" y="2633"/>
                  <a:pt x="0" y="5865"/>
                </a:cubicBezTo>
                <a:lnTo>
                  <a:pt x="0" y="46686"/>
                </a:lnTo>
                <a:cubicBezTo>
                  <a:pt x="0" y="49919"/>
                  <a:pt x="2632" y="52551"/>
                  <a:pt x="5865" y="52551"/>
                </a:cubicBezTo>
                <a:lnTo>
                  <a:pt x="7019" y="52551"/>
                </a:lnTo>
                <a:cubicBezTo>
                  <a:pt x="10252" y="52551"/>
                  <a:pt x="12930"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3"/>
          <p:cNvSpPr/>
          <p:nvPr/>
        </p:nvSpPr>
        <p:spPr>
          <a:xfrm>
            <a:off x="1642263"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3"/>
          <p:cNvSpPr/>
          <p:nvPr/>
        </p:nvSpPr>
        <p:spPr>
          <a:xfrm>
            <a:off x="1642269" y="1862375"/>
            <a:ext cx="19925" cy="306068"/>
          </a:xfrm>
          <a:custGeom>
            <a:avLst/>
            <a:gdLst/>
            <a:ahLst/>
            <a:cxnLst/>
            <a:rect l="l" t="t" r="r" b="b"/>
            <a:pathLst>
              <a:path w="1" h="31448" fill="none" extrusionOk="0">
                <a:moveTo>
                  <a:pt x="0" y="1"/>
                </a:moveTo>
                <a:lnTo>
                  <a:pt x="0" y="31448"/>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33"/>
          <p:cNvGrpSpPr/>
          <p:nvPr/>
        </p:nvGrpSpPr>
        <p:grpSpPr>
          <a:xfrm>
            <a:off x="1567225" y="1730288"/>
            <a:ext cx="150100" cy="150100"/>
            <a:chOff x="7935763" y="1180050"/>
            <a:chExt cx="150100" cy="150100"/>
          </a:xfrm>
        </p:grpSpPr>
        <p:sp>
          <p:nvSpPr>
            <p:cNvPr id="1306" name="Google Shape;1306;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3"/>
            <p:cNvSpPr/>
            <p:nvPr/>
          </p:nvSpPr>
          <p:spPr>
            <a:xfrm>
              <a:off x="7935763" y="1180050"/>
              <a:ext cx="150100" cy="150100"/>
            </a:xfrm>
            <a:custGeom>
              <a:avLst/>
              <a:gdLst/>
              <a:ahLst/>
              <a:cxnLst/>
              <a:rect l="l" t="t" r="r" b="b"/>
              <a:pathLst>
                <a:path w="6004" h="6004" fill="none" extrusionOk="0">
                  <a:moveTo>
                    <a:pt x="6003" y="3002"/>
                  </a:moveTo>
                  <a:cubicBezTo>
                    <a:pt x="6003" y="4664"/>
                    <a:pt x="4664" y="6003"/>
                    <a:pt x="3002" y="6003"/>
                  </a:cubicBezTo>
                  <a:cubicBezTo>
                    <a:pt x="1339" y="6003"/>
                    <a:pt x="0" y="4664"/>
                    <a:pt x="0" y="3002"/>
                  </a:cubicBezTo>
                  <a:cubicBezTo>
                    <a:pt x="0" y="1385"/>
                    <a:pt x="1339" y="0"/>
                    <a:pt x="3002" y="0"/>
                  </a:cubicBezTo>
                  <a:cubicBezTo>
                    <a:pt x="4664" y="0"/>
                    <a:pt x="6003" y="1385"/>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33"/>
          <p:cNvSpPr/>
          <p:nvPr/>
        </p:nvSpPr>
        <p:spPr>
          <a:xfrm>
            <a:off x="1599550" y="2325425"/>
            <a:ext cx="85450" cy="92375"/>
          </a:xfrm>
          <a:custGeom>
            <a:avLst/>
            <a:gdLst/>
            <a:ahLst/>
            <a:cxnLst/>
            <a:rect l="l" t="t" r="r" b="b"/>
            <a:pathLst>
              <a:path w="3418" h="3695" extrusionOk="0">
                <a:moveTo>
                  <a:pt x="1570" y="2817"/>
                </a:moveTo>
                <a:cubicBezTo>
                  <a:pt x="1016" y="2309"/>
                  <a:pt x="1016" y="1432"/>
                  <a:pt x="1570" y="924"/>
                </a:cubicBezTo>
                <a:cubicBezTo>
                  <a:pt x="2078" y="416"/>
                  <a:pt x="2863" y="416"/>
                  <a:pt x="3418" y="831"/>
                </a:cubicBezTo>
                <a:cubicBezTo>
                  <a:pt x="3048" y="323"/>
                  <a:pt x="2448" y="0"/>
                  <a:pt x="1847" y="0"/>
                </a:cubicBezTo>
                <a:cubicBezTo>
                  <a:pt x="785" y="0"/>
                  <a:pt x="0" y="785"/>
                  <a:pt x="0" y="1847"/>
                </a:cubicBezTo>
                <a:cubicBezTo>
                  <a:pt x="0" y="2863"/>
                  <a:pt x="785" y="3694"/>
                  <a:pt x="1847" y="3694"/>
                </a:cubicBezTo>
                <a:cubicBezTo>
                  <a:pt x="2494" y="3694"/>
                  <a:pt x="3048" y="3325"/>
                  <a:pt x="3418" y="2817"/>
                </a:cubicBezTo>
                <a:cubicBezTo>
                  <a:pt x="2863" y="3325"/>
                  <a:pt x="2078" y="3325"/>
                  <a:pt x="1570" y="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3"/>
          <p:cNvSpPr/>
          <p:nvPr/>
        </p:nvSpPr>
        <p:spPr>
          <a:xfrm>
            <a:off x="1011219" y="1239075"/>
            <a:ext cx="320950" cy="1313800"/>
          </a:xfrm>
          <a:custGeom>
            <a:avLst/>
            <a:gdLst/>
            <a:ahLst/>
            <a:cxnLst/>
            <a:rect l="l" t="t" r="r" b="b"/>
            <a:pathLst>
              <a:path w="12838" h="52552" extrusionOk="0">
                <a:moveTo>
                  <a:pt x="5865" y="1"/>
                </a:moveTo>
                <a:cubicBezTo>
                  <a:pt x="2632" y="1"/>
                  <a:pt x="0" y="2633"/>
                  <a:pt x="0" y="5865"/>
                </a:cubicBezTo>
                <a:lnTo>
                  <a:pt x="0" y="46686"/>
                </a:lnTo>
                <a:cubicBezTo>
                  <a:pt x="0" y="49919"/>
                  <a:pt x="2632" y="52551"/>
                  <a:pt x="5865" y="52551"/>
                </a:cubicBezTo>
                <a:lnTo>
                  <a:pt x="6973" y="52551"/>
                </a:lnTo>
                <a:cubicBezTo>
                  <a:pt x="10206" y="52551"/>
                  <a:pt x="12838"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3"/>
          <p:cNvSpPr/>
          <p:nvPr/>
        </p:nvSpPr>
        <p:spPr>
          <a:xfrm>
            <a:off x="1171681" y="1442250"/>
            <a:ext cx="25" cy="726175"/>
          </a:xfrm>
          <a:custGeom>
            <a:avLst/>
            <a:gdLst/>
            <a:ahLst/>
            <a:cxnLst/>
            <a:rect l="l" t="t" r="r" b="b"/>
            <a:pathLst>
              <a:path w="1" h="29047" fill="none" extrusionOk="0">
                <a:moveTo>
                  <a:pt x="1" y="1"/>
                </a:moveTo>
                <a:lnTo>
                  <a:pt x="1"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3"/>
          <p:cNvSpPr/>
          <p:nvPr/>
        </p:nvSpPr>
        <p:spPr>
          <a:xfrm>
            <a:off x="1103396" y="1615650"/>
            <a:ext cx="67775" cy="552764"/>
          </a:xfrm>
          <a:custGeom>
            <a:avLst/>
            <a:gdLst/>
            <a:ahLst/>
            <a:cxnLst/>
            <a:rect l="l" t="t" r="r" b="b"/>
            <a:pathLst>
              <a:path w="1" h="16809" fill="none" extrusionOk="0">
                <a:moveTo>
                  <a:pt x="1" y="0"/>
                </a:moveTo>
                <a:lnTo>
                  <a:pt x="1" y="1680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33"/>
          <p:cNvGrpSpPr/>
          <p:nvPr/>
        </p:nvGrpSpPr>
        <p:grpSpPr>
          <a:xfrm>
            <a:off x="1096644" y="1477475"/>
            <a:ext cx="150100" cy="150100"/>
            <a:chOff x="7463588" y="1514825"/>
            <a:chExt cx="150100" cy="150100"/>
          </a:xfrm>
        </p:grpSpPr>
        <p:sp>
          <p:nvSpPr>
            <p:cNvPr id="1316" name="Google Shape;1316;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3"/>
            <p:cNvSpPr/>
            <p:nvPr/>
          </p:nvSpPr>
          <p:spPr>
            <a:xfrm>
              <a:off x="7483213" y="1534450"/>
              <a:ext cx="112000" cy="112000"/>
            </a:xfrm>
            <a:custGeom>
              <a:avLst/>
              <a:gdLst/>
              <a:ahLst/>
              <a:cxnLst/>
              <a:rect l="l" t="t" r="r" b="b"/>
              <a:pathLst>
                <a:path w="4480" h="4480" fill="none"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3"/>
            <p:cNvSpPr/>
            <p:nvPr/>
          </p:nvSpPr>
          <p:spPr>
            <a:xfrm>
              <a:off x="7463588" y="1514825"/>
              <a:ext cx="150100" cy="150100"/>
            </a:xfrm>
            <a:custGeom>
              <a:avLst/>
              <a:gdLst/>
              <a:ahLst/>
              <a:cxnLst/>
              <a:rect l="l" t="t" r="r" b="b"/>
              <a:pathLst>
                <a:path w="6004" h="6004" fill="none" extrusionOk="0">
                  <a:moveTo>
                    <a:pt x="6003" y="3002"/>
                  </a:moveTo>
                  <a:cubicBezTo>
                    <a:pt x="6003" y="4665"/>
                    <a:pt x="4664" y="6004"/>
                    <a:pt x="3002" y="6004"/>
                  </a:cubicBezTo>
                  <a:cubicBezTo>
                    <a:pt x="1340" y="6004"/>
                    <a:pt x="0" y="4665"/>
                    <a:pt x="0" y="3002"/>
                  </a:cubicBezTo>
                  <a:cubicBezTo>
                    <a:pt x="0" y="1386"/>
                    <a:pt x="1340" y="1"/>
                    <a:pt x="3002" y="1"/>
                  </a:cubicBezTo>
                  <a:cubicBezTo>
                    <a:pt x="4664" y="1"/>
                    <a:pt x="6003" y="1386"/>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33"/>
          <p:cNvSpPr/>
          <p:nvPr/>
        </p:nvSpPr>
        <p:spPr>
          <a:xfrm>
            <a:off x="1116844" y="2323100"/>
            <a:ext cx="109700" cy="112000"/>
          </a:xfrm>
          <a:custGeom>
            <a:avLst/>
            <a:gdLst/>
            <a:ahLst/>
            <a:cxnLst/>
            <a:rect l="l" t="t" r="r" b="b"/>
            <a:pathLst>
              <a:path w="4388" h="4480" extrusionOk="0">
                <a:moveTo>
                  <a:pt x="1248" y="647"/>
                </a:moveTo>
                <a:lnTo>
                  <a:pt x="1248" y="1247"/>
                </a:lnTo>
                <a:lnTo>
                  <a:pt x="1248" y="1571"/>
                </a:lnTo>
                <a:lnTo>
                  <a:pt x="1248" y="3603"/>
                </a:lnTo>
                <a:cubicBezTo>
                  <a:pt x="1155" y="3556"/>
                  <a:pt x="971" y="3556"/>
                  <a:pt x="878" y="3556"/>
                </a:cubicBezTo>
                <a:cubicBezTo>
                  <a:pt x="416" y="3556"/>
                  <a:pt x="1" y="3787"/>
                  <a:pt x="1" y="4018"/>
                </a:cubicBezTo>
                <a:cubicBezTo>
                  <a:pt x="1" y="4295"/>
                  <a:pt x="416" y="4480"/>
                  <a:pt x="878" y="4480"/>
                </a:cubicBezTo>
                <a:cubicBezTo>
                  <a:pt x="1340" y="4480"/>
                  <a:pt x="1709" y="4249"/>
                  <a:pt x="1709" y="4018"/>
                </a:cubicBezTo>
                <a:lnTo>
                  <a:pt x="1709" y="1525"/>
                </a:lnTo>
                <a:lnTo>
                  <a:pt x="3926" y="1063"/>
                </a:lnTo>
                <a:lnTo>
                  <a:pt x="3926" y="3002"/>
                </a:lnTo>
                <a:cubicBezTo>
                  <a:pt x="3787" y="2956"/>
                  <a:pt x="3649" y="2956"/>
                  <a:pt x="3510" y="2956"/>
                </a:cubicBezTo>
                <a:cubicBezTo>
                  <a:pt x="3049" y="2956"/>
                  <a:pt x="2633" y="3187"/>
                  <a:pt x="2633" y="3418"/>
                </a:cubicBezTo>
                <a:cubicBezTo>
                  <a:pt x="2633" y="3695"/>
                  <a:pt x="3049" y="3880"/>
                  <a:pt x="3510" y="3880"/>
                </a:cubicBezTo>
                <a:cubicBezTo>
                  <a:pt x="3972" y="3880"/>
                  <a:pt x="4388" y="3649"/>
                  <a:pt x="4388" y="3418"/>
                </a:cubicBezTo>
                <a:lnTo>
                  <a:pt x="4388" y="970"/>
                </a:lnTo>
                <a:lnTo>
                  <a:pt x="4388" y="601"/>
                </a:lnTo>
                <a:lnTo>
                  <a:pt x="43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018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941881" y="660922"/>
            <a:ext cx="5104355" cy="584775"/>
          </a:xfrm>
          <a:prstGeom prst="rect">
            <a:avLst/>
          </a:prstGeom>
          <a:noFill/>
        </p:spPr>
        <p:txBody>
          <a:bodyPr wrap="square">
            <a:spAutoFit/>
          </a:bodyPr>
          <a:lstStyle/>
          <a:p>
            <a:pPr algn="ctr"/>
            <a:r>
              <a:rPr lang="en-US" sz="3200" b="1" dirty="0">
                <a:solidFill>
                  <a:srgbClr val="231F40"/>
                </a:solidFill>
                <a:latin typeface="Mavenpro"/>
                <a:cs typeface="Poppins SemiBold"/>
                <a:sym typeface="Poppins SemiBold"/>
              </a:rPr>
              <a:t>Lý Do </a:t>
            </a:r>
            <a:r>
              <a:rPr lang="en-US" sz="3200" b="1" dirty="0" err="1">
                <a:solidFill>
                  <a:srgbClr val="231F40"/>
                </a:solidFill>
                <a:latin typeface="Mavenpro"/>
                <a:cs typeface="Poppins SemiBold"/>
                <a:sym typeface="Poppins SemiBold"/>
              </a:rPr>
              <a:t>Sử</a:t>
            </a:r>
            <a:r>
              <a:rPr lang="en-US" sz="3200" b="1" dirty="0">
                <a:solidFill>
                  <a:srgbClr val="231F40"/>
                </a:solidFill>
                <a:latin typeface="Mavenpro"/>
                <a:cs typeface="Poppins SemiBold"/>
                <a:sym typeface="Poppins SemiBold"/>
              </a:rPr>
              <a:t> </a:t>
            </a:r>
            <a:r>
              <a:rPr lang="en-US" sz="3200" b="1" dirty="0" err="1">
                <a:solidFill>
                  <a:srgbClr val="231F40"/>
                </a:solidFill>
                <a:latin typeface="Mavenpro"/>
                <a:cs typeface="Poppins SemiBold"/>
                <a:sym typeface="Poppins SemiBold"/>
              </a:rPr>
              <a:t>Dụng</a:t>
            </a:r>
            <a:r>
              <a:rPr lang="en-US" sz="3200" b="1" dirty="0">
                <a:solidFill>
                  <a:srgbClr val="231F40"/>
                </a:solidFill>
                <a:latin typeface="Mavenpro"/>
                <a:cs typeface="Poppins SemiBold"/>
                <a:sym typeface="Poppins SemiBold"/>
              </a:rPr>
              <a:t> YOLOv10</a:t>
            </a:r>
            <a:endParaRPr lang="vi-VN" sz="1600" b="1" dirty="0">
              <a:latin typeface="Mavenpro"/>
            </a:endParaRPr>
          </a:p>
        </p:txBody>
      </p:sp>
      <p:sp>
        <p:nvSpPr>
          <p:cNvPr id="3" name="TextBox 2">
            <a:extLst>
              <a:ext uri="{FF2B5EF4-FFF2-40B4-BE49-F238E27FC236}">
                <a16:creationId xmlns:a16="http://schemas.microsoft.com/office/drawing/2014/main" id="{9874BD46-4AA7-3094-514E-98A6EEA2A5BE}"/>
              </a:ext>
            </a:extLst>
          </p:cNvPr>
          <p:cNvSpPr txBox="1"/>
          <p:nvPr/>
        </p:nvSpPr>
        <p:spPr>
          <a:xfrm>
            <a:off x="955286" y="1444724"/>
            <a:ext cx="6434255" cy="2831544"/>
          </a:xfrm>
          <a:prstGeom prst="rect">
            <a:avLst/>
          </a:prstGeom>
          <a:noFill/>
        </p:spPr>
        <p:txBody>
          <a:bodyPr wrap="square">
            <a:spAutoFit/>
          </a:bodyPr>
          <a:lstStyle/>
          <a:p>
            <a:pPr algn="just">
              <a:spcBef>
                <a:spcPts val="600"/>
              </a:spcBef>
              <a:spcAft>
                <a:spcPts val="600"/>
              </a:spcAft>
            </a:pPr>
            <a:r>
              <a:rPr lang="en-US" kern="100" dirty="0" err="1">
                <a:effectLst/>
                <a:latin typeface="Mavenpro"/>
                <a:ea typeface="Calibri" panose="020F0502020204030204" pitchFamily="34" charset="0"/>
                <a:cs typeface="Arial" panose="020B0604020202020204" pitchFamily="34" charset="0"/>
              </a:rPr>
              <a:t>Đối</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với</a:t>
            </a:r>
            <a:r>
              <a:rPr lang="en-US" kern="100" dirty="0">
                <a:effectLst/>
                <a:latin typeface="Mavenpro"/>
                <a:ea typeface="Calibri" panose="020F0502020204030204" pitchFamily="34" charset="0"/>
                <a:cs typeface="Arial" panose="020B0604020202020204" pitchFamily="34" charset="0"/>
              </a:rPr>
              <a:t> YOLOv10:</a:t>
            </a:r>
            <a:endParaRPr lang="vi-VN" kern="100" dirty="0">
              <a:effectLst/>
              <a:latin typeface="Mavenpro"/>
              <a:ea typeface="Calibri" panose="020F0502020204030204" pitchFamily="34" charset="0"/>
              <a:cs typeface="Arial" panose="020B0604020202020204" pitchFamily="34" charset="0"/>
            </a:endParaRPr>
          </a:p>
          <a:p>
            <a:pPr marL="342900" lvl="0" indent="-342900" algn="just">
              <a:spcBef>
                <a:spcPts val="600"/>
              </a:spcBef>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Độ chính xác cao và nhận dạng chi tiết nhỏ: tích hợp các kỹ thuật trích xuất đặc trưng tiên tiến nhờ vào cấu trúc mạng và thuật toán xử lý</a:t>
            </a:r>
          </a:p>
          <a:p>
            <a:pPr marL="342900" lvl="0" indent="-342900" algn="just">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Khả năng xử lý theo thời gian thực: YOLO từ trước tới nay là một trong những thuật toán nổi tiếng về tốc độ xử lý . Với các tối ưu hóa mới, YOLOv10 có thể duy trì hoặc thậm chí cải thiện tốc độ mạnh mẽ cho phép nhận diện biển  số xe với tốc độ cao, có thể tích hợp vào các </a:t>
            </a:r>
            <a:r>
              <a:rPr lang="vi-VN" kern="100" dirty="0" err="1">
                <a:effectLst/>
                <a:latin typeface="Mavenpro"/>
                <a:ea typeface="Calibri" panose="020F0502020204030204" pitchFamily="34" charset="0"/>
                <a:cs typeface="Arial" panose="020B0604020202020204" pitchFamily="34" charset="0"/>
              </a:rPr>
              <a:t>camera</a:t>
            </a:r>
            <a:r>
              <a:rPr lang="vi-VN" kern="100" dirty="0">
                <a:effectLst/>
                <a:latin typeface="Mavenpro"/>
                <a:ea typeface="Calibri" panose="020F0502020204030204" pitchFamily="34" charset="0"/>
                <a:cs typeface="Arial" panose="020B0604020202020204" pitchFamily="34" charset="0"/>
              </a:rPr>
              <a:t> giám sát.</a:t>
            </a:r>
          </a:p>
          <a:p>
            <a:pPr marL="342900" lvl="0" indent="-342900" algn="just">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Khả năng chống chịu với điều kiện thực tế: các điều kiện như ánh sáng yếu, mờ hoặc biến đổi nhỏ trong hình ảnh, YOLOv10 cung cấp hiệu suất ổn định với môi trường khác nhau nhờ vào mạng học sâu .</a:t>
            </a:r>
          </a:p>
          <a:p>
            <a:pPr marL="342900" lvl="0" indent="-342900" algn="just">
              <a:spcAft>
                <a:spcPts val="600"/>
              </a:spcAft>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Dễ dàng tích hợp và triển khai: YOLOv10 đã tối ưu hóa mô hình và giảm độ phức tạp phù hợp cho việc tích hợp vào các hệ thống thiết bị, nhúng,...</a:t>
            </a:r>
          </a:p>
        </p:txBody>
      </p:sp>
    </p:spTree>
    <p:extLst>
      <p:ext uri="{BB962C8B-B14F-4D97-AF65-F5344CB8AC3E}">
        <p14:creationId xmlns:p14="http://schemas.microsoft.com/office/powerpoint/2010/main" val="1501727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941881" y="660922"/>
            <a:ext cx="5104355" cy="584775"/>
          </a:xfrm>
          <a:prstGeom prst="rect">
            <a:avLst/>
          </a:prstGeom>
          <a:noFill/>
        </p:spPr>
        <p:txBody>
          <a:bodyPr wrap="square">
            <a:spAutoFit/>
          </a:bodyPr>
          <a:lstStyle/>
          <a:p>
            <a:pPr algn="ctr"/>
            <a:r>
              <a:rPr lang="en-US" sz="3200" b="1" dirty="0">
                <a:solidFill>
                  <a:srgbClr val="231F40"/>
                </a:solidFill>
                <a:latin typeface="Mavenpro"/>
                <a:cs typeface="Poppins SemiBold"/>
                <a:sym typeface="Poppins SemiBold"/>
              </a:rPr>
              <a:t>Lý Do </a:t>
            </a:r>
            <a:r>
              <a:rPr lang="en-US" sz="3200" b="1" dirty="0" err="1">
                <a:solidFill>
                  <a:srgbClr val="231F40"/>
                </a:solidFill>
                <a:latin typeface="Mavenpro"/>
                <a:cs typeface="Poppins SemiBold"/>
                <a:sym typeface="Poppins SemiBold"/>
              </a:rPr>
              <a:t>Sử</a:t>
            </a:r>
            <a:r>
              <a:rPr lang="en-US" sz="3200" b="1" dirty="0">
                <a:solidFill>
                  <a:srgbClr val="231F40"/>
                </a:solidFill>
                <a:latin typeface="Mavenpro"/>
                <a:cs typeface="Poppins SemiBold"/>
                <a:sym typeface="Poppins SemiBold"/>
              </a:rPr>
              <a:t> </a:t>
            </a:r>
            <a:r>
              <a:rPr lang="en-US" sz="3200" b="1" dirty="0" err="1">
                <a:solidFill>
                  <a:srgbClr val="231F40"/>
                </a:solidFill>
                <a:latin typeface="Mavenpro"/>
                <a:cs typeface="Poppins SemiBold"/>
                <a:sym typeface="Poppins SemiBold"/>
              </a:rPr>
              <a:t>Dụng</a:t>
            </a:r>
            <a:r>
              <a:rPr lang="en-US" sz="3200" b="1" dirty="0">
                <a:solidFill>
                  <a:srgbClr val="231F40"/>
                </a:solidFill>
                <a:latin typeface="Mavenpro"/>
                <a:cs typeface="Poppins SemiBold"/>
                <a:sym typeface="Poppins SemiBold"/>
              </a:rPr>
              <a:t> OPEN-CV</a:t>
            </a:r>
            <a:endParaRPr lang="vi-VN" sz="1600" b="1" dirty="0">
              <a:latin typeface="Mavenpro"/>
            </a:endParaRPr>
          </a:p>
        </p:txBody>
      </p:sp>
      <p:sp>
        <p:nvSpPr>
          <p:cNvPr id="3" name="TextBox 2">
            <a:extLst>
              <a:ext uri="{FF2B5EF4-FFF2-40B4-BE49-F238E27FC236}">
                <a16:creationId xmlns:a16="http://schemas.microsoft.com/office/drawing/2014/main" id="{9874BD46-4AA7-3094-514E-98A6EEA2A5BE}"/>
              </a:ext>
            </a:extLst>
          </p:cNvPr>
          <p:cNvSpPr txBox="1"/>
          <p:nvPr/>
        </p:nvSpPr>
        <p:spPr>
          <a:xfrm>
            <a:off x="1276930" y="1771531"/>
            <a:ext cx="6434255" cy="1600438"/>
          </a:xfrm>
          <a:prstGeom prst="rect">
            <a:avLst/>
          </a:prstGeom>
          <a:noFill/>
        </p:spPr>
        <p:txBody>
          <a:bodyPr wrap="square">
            <a:spAutoFit/>
          </a:bodyPr>
          <a:lstStyle/>
          <a:p>
            <a:pPr marL="342900" lvl="0" indent="-342900" algn="just">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Đơn giản và nhanh chóng: </a:t>
            </a:r>
            <a:r>
              <a:rPr lang="vi-VN" kern="100" dirty="0" err="1">
                <a:effectLst/>
                <a:latin typeface="Mavenpro"/>
                <a:ea typeface="Calibri" panose="020F0502020204030204" pitchFamily="34" charset="0"/>
                <a:cs typeface="Arial" panose="020B0604020202020204" pitchFamily="34" charset="0"/>
              </a:rPr>
              <a:t>OpenCV</a:t>
            </a:r>
            <a:r>
              <a:rPr lang="vi-VN" kern="100" dirty="0">
                <a:effectLst/>
                <a:latin typeface="Mavenpro"/>
                <a:ea typeface="Calibri" panose="020F0502020204030204" pitchFamily="34" charset="0"/>
                <a:cs typeface="Arial" panose="020B0604020202020204" pitchFamily="34" charset="0"/>
              </a:rPr>
              <a:t> cung cấp các hàm cắt ảnh rất dễ sử dụng và nhanh.</a:t>
            </a:r>
          </a:p>
          <a:p>
            <a:pPr marL="342900" lvl="0" indent="-342900" algn="just">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Tính tương thích cao: </a:t>
            </a:r>
            <a:r>
              <a:rPr lang="vi-VN" kern="100" dirty="0" err="1">
                <a:effectLst/>
                <a:latin typeface="Mavenpro"/>
                <a:ea typeface="Calibri" panose="020F0502020204030204" pitchFamily="34" charset="0"/>
                <a:cs typeface="Arial" panose="020B0604020202020204" pitchFamily="34" charset="0"/>
              </a:rPr>
              <a:t>OpenCV</a:t>
            </a:r>
            <a:r>
              <a:rPr lang="vi-VN" kern="100" dirty="0">
                <a:effectLst/>
                <a:latin typeface="Mavenpro"/>
                <a:ea typeface="Calibri" panose="020F0502020204030204" pitchFamily="34" charset="0"/>
                <a:cs typeface="Arial" panose="020B0604020202020204" pitchFamily="34" charset="0"/>
              </a:rPr>
              <a:t> đọc ảnh và là đầu vào cho </a:t>
            </a:r>
            <a:r>
              <a:rPr lang="vi-VN" kern="100" dirty="0" err="1">
                <a:effectLst/>
                <a:latin typeface="Mavenpro"/>
                <a:ea typeface="Calibri" panose="020F0502020204030204" pitchFamily="34" charset="0"/>
                <a:cs typeface="Arial" panose="020B0604020202020204" pitchFamily="34" charset="0"/>
              </a:rPr>
              <a:t>EasyORC</a:t>
            </a:r>
            <a:r>
              <a:rPr lang="vi-VN" kern="100" dirty="0">
                <a:effectLst/>
                <a:latin typeface="Mavenpro"/>
                <a:ea typeface="Calibri" panose="020F0502020204030204" pitchFamily="34" charset="0"/>
                <a:cs typeface="Arial" panose="020B0604020202020204" pitchFamily="34" charset="0"/>
              </a:rPr>
              <a:t>.</a:t>
            </a:r>
          </a:p>
          <a:p>
            <a:pPr marL="342900" lvl="0" indent="-342900" algn="just">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Hiệu suất tốt: Được tối ưu hóa tốt cho cả CPU và GPU, </a:t>
            </a:r>
            <a:r>
              <a:rPr lang="vi-VN" kern="100" dirty="0" err="1">
                <a:effectLst/>
                <a:latin typeface="Mavenpro"/>
                <a:ea typeface="Calibri" panose="020F0502020204030204" pitchFamily="34" charset="0"/>
                <a:cs typeface="Arial" panose="020B0604020202020204" pitchFamily="34" charset="0"/>
              </a:rPr>
              <a:t>OpenCV</a:t>
            </a:r>
            <a:r>
              <a:rPr lang="vi-VN" kern="100" dirty="0">
                <a:effectLst/>
                <a:latin typeface="Mavenpro"/>
                <a:ea typeface="Calibri" panose="020F0502020204030204" pitchFamily="34" charset="0"/>
                <a:cs typeface="Arial" panose="020B0604020202020204" pitchFamily="34" charset="0"/>
              </a:rPr>
              <a:t> giúp xử lý ảnh nhanh chóng, rất phù hợp với các hệ thống yêu cầu tốc độ.</a:t>
            </a:r>
          </a:p>
          <a:p>
            <a:pPr marL="342900" lvl="0" indent="-342900" algn="just">
              <a:buFont typeface="Symbol" panose="05050102010706020507" pitchFamily="18" charset="2"/>
              <a:buChar char=""/>
            </a:pPr>
            <a:r>
              <a:rPr lang="vi-VN" dirty="0" err="1">
                <a:effectLst/>
                <a:latin typeface="Mavenpro"/>
                <a:ea typeface="Calibri" panose="020F0502020204030204" pitchFamily="34" charset="0"/>
                <a:cs typeface="Arial" panose="020B0604020202020204" pitchFamily="34" charset="0"/>
              </a:rPr>
              <a:t>OpenCV</a:t>
            </a:r>
            <a:r>
              <a:rPr lang="vi-VN" dirty="0">
                <a:effectLst/>
                <a:latin typeface="Mavenpro"/>
                <a:ea typeface="Calibri" panose="020F0502020204030204" pitchFamily="34" charset="0"/>
                <a:cs typeface="Arial" panose="020B0604020202020204" pitchFamily="34" charset="0"/>
              </a:rPr>
              <a:t> kết hợp với </a:t>
            </a:r>
            <a:r>
              <a:rPr lang="vi-VN" dirty="0" err="1">
                <a:effectLst/>
                <a:latin typeface="Mavenpro"/>
                <a:ea typeface="Calibri" panose="020F0502020204030204" pitchFamily="34" charset="0"/>
                <a:cs typeface="Arial" panose="020B0604020202020204" pitchFamily="34" charset="0"/>
              </a:rPr>
              <a:t>EasyOCR</a:t>
            </a:r>
            <a:r>
              <a:rPr lang="vi-VN" dirty="0">
                <a:effectLst/>
                <a:latin typeface="Mavenpro"/>
                <a:ea typeface="Calibri" panose="020F0502020204030204" pitchFamily="34" charset="0"/>
                <a:cs typeface="Arial" panose="020B0604020202020204" pitchFamily="34" charset="0"/>
              </a:rPr>
              <a:t> hoặc các kỹ thuật nhận dạng ký tự quang học (OCR) để phát hiện và nhận diện biển số xe</a:t>
            </a:r>
            <a:endParaRPr lang="vi-VN" sz="1050" kern="100" dirty="0">
              <a:effectLst/>
              <a:latin typeface="Mavenpro"/>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16163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941881" y="660922"/>
            <a:ext cx="5104355" cy="584775"/>
          </a:xfrm>
          <a:prstGeom prst="rect">
            <a:avLst/>
          </a:prstGeom>
          <a:noFill/>
        </p:spPr>
        <p:txBody>
          <a:bodyPr wrap="square">
            <a:spAutoFit/>
          </a:bodyPr>
          <a:lstStyle/>
          <a:p>
            <a:pPr algn="ctr"/>
            <a:r>
              <a:rPr lang="en-US" sz="3200" b="1" dirty="0">
                <a:solidFill>
                  <a:srgbClr val="231F40"/>
                </a:solidFill>
                <a:latin typeface="Mavenpro"/>
                <a:cs typeface="Poppins SemiBold"/>
                <a:sym typeface="Poppins SemiBold"/>
              </a:rPr>
              <a:t>Lý Do </a:t>
            </a:r>
            <a:r>
              <a:rPr lang="en-US" sz="3200" b="1" dirty="0" err="1">
                <a:solidFill>
                  <a:srgbClr val="231F40"/>
                </a:solidFill>
                <a:latin typeface="Mavenpro"/>
                <a:cs typeface="Poppins SemiBold"/>
                <a:sym typeface="Poppins SemiBold"/>
              </a:rPr>
              <a:t>Sử</a:t>
            </a:r>
            <a:r>
              <a:rPr lang="en-US" sz="3200" b="1" dirty="0">
                <a:solidFill>
                  <a:srgbClr val="231F40"/>
                </a:solidFill>
                <a:latin typeface="Mavenpro"/>
                <a:cs typeface="Poppins SemiBold"/>
                <a:sym typeface="Poppins SemiBold"/>
              </a:rPr>
              <a:t> </a:t>
            </a:r>
            <a:r>
              <a:rPr lang="en-US" sz="3200" b="1" dirty="0" err="1">
                <a:solidFill>
                  <a:srgbClr val="231F40"/>
                </a:solidFill>
                <a:latin typeface="Mavenpro"/>
                <a:cs typeface="Poppins SemiBold"/>
                <a:sym typeface="Poppins SemiBold"/>
              </a:rPr>
              <a:t>Dụng</a:t>
            </a:r>
            <a:r>
              <a:rPr lang="en-US" sz="3200" b="1" dirty="0">
                <a:solidFill>
                  <a:srgbClr val="231F40"/>
                </a:solidFill>
                <a:latin typeface="Mavenpro"/>
                <a:cs typeface="Poppins SemiBold"/>
                <a:sym typeface="Poppins SemiBold"/>
              </a:rPr>
              <a:t> EASY-OCR</a:t>
            </a:r>
            <a:endParaRPr lang="vi-VN" sz="1600" b="1" dirty="0">
              <a:latin typeface="Mavenpro"/>
            </a:endParaRPr>
          </a:p>
        </p:txBody>
      </p:sp>
      <p:sp>
        <p:nvSpPr>
          <p:cNvPr id="3" name="TextBox 2">
            <a:extLst>
              <a:ext uri="{FF2B5EF4-FFF2-40B4-BE49-F238E27FC236}">
                <a16:creationId xmlns:a16="http://schemas.microsoft.com/office/drawing/2014/main" id="{9874BD46-4AA7-3094-514E-98A6EEA2A5BE}"/>
              </a:ext>
            </a:extLst>
          </p:cNvPr>
          <p:cNvSpPr txBox="1"/>
          <p:nvPr/>
        </p:nvSpPr>
        <p:spPr>
          <a:xfrm>
            <a:off x="1276930" y="1771531"/>
            <a:ext cx="6434255" cy="1815882"/>
          </a:xfrm>
          <a:prstGeom prst="rect">
            <a:avLst/>
          </a:prstGeom>
          <a:noFill/>
        </p:spPr>
        <p:txBody>
          <a:bodyPr wrap="square">
            <a:spAutoFit/>
          </a:bodyPr>
          <a:lstStyle/>
          <a:p>
            <a:pPr marL="342900" lvl="0" indent="-342900" algn="just">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Chính xác và nhanh chóng: </a:t>
            </a:r>
            <a:r>
              <a:rPr lang="vi-VN" kern="100" dirty="0" err="1">
                <a:effectLst/>
                <a:latin typeface="Mavenpro"/>
                <a:ea typeface="Calibri" panose="020F0502020204030204" pitchFamily="34" charset="0"/>
                <a:cs typeface="Arial" panose="020B0604020202020204" pitchFamily="34" charset="0"/>
              </a:rPr>
              <a:t>EasyOCR</a:t>
            </a:r>
            <a:r>
              <a:rPr lang="vi-VN" kern="100" dirty="0">
                <a:effectLst/>
                <a:latin typeface="Mavenpro"/>
                <a:ea typeface="Calibri" panose="020F0502020204030204" pitchFamily="34" charset="0"/>
                <a:cs typeface="Arial" panose="020B0604020202020204" pitchFamily="34" charset="0"/>
              </a:rPr>
              <a:t> sử dụng mô hình học sâu, cho độ chính xác cao trong nhận dạng ký tự, đặc biệt là các ký tự từ hình ảnh có độ phân giải thấp hoặc bị mờ.</a:t>
            </a:r>
          </a:p>
          <a:p>
            <a:pPr marL="342900" lvl="0" indent="-342900" algn="just">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Hỗ trợ đa ngôn ngữ: Thư viện này hỗ trợ nhận diện nhiều loại ngôn ngữ khác nhau, trong đó có cả tiếng Anh và tiếng Việt, phù hợp cho các biển số xe quốc tế.</a:t>
            </a:r>
          </a:p>
          <a:p>
            <a:pPr marL="342900" lvl="0" indent="-342900" algn="just">
              <a:buFont typeface="Symbol" panose="05050102010706020507" pitchFamily="18" charset="2"/>
              <a:buChar char=""/>
            </a:pPr>
            <a:r>
              <a:rPr lang="vi-VN" kern="100" dirty="0">
                <a:effectLst/>
                <a:latin typeface="Mavenpro"/>
                <a:ea typeface="Calibri" panose="020F0502020204030204" pitchFamily="34" charset="0"/>
                <a:cs typeface="Arial" panose="020B0604020202020204" pitchFamily="34" charset="0"/>
              </a:rPr>
              <a:t>Dễ tích hợp</a:t>
            </a:r>
          </a:p>
          <a:p>
            <a:pPr marL="342900" indent="-342900" algn="just">
              <a:buFont typeface="Symbol" panose="05050102010706020507" pitchFamily="18" charset="2"/>
              <a:buChar char=""/>
            </a:pPr>
            <a:r>
              <a:rPr lang="vi-VN" kern="100" dirty="0" err="1">
                <a:effectLst/>
                <a:latin typeface="Mavenpro"/>
                <a:ea typeface="Calibri" panose="020F0502020204030204" pitchFamily="34" charset="0"/>
                <a:cs typeface="Arial" panose="020B0604020202020204" pitchFamily="34" charset="0"/>
              </a:rPr>
              <a:t>EasyOCR</a:t>
            </a:r>
            <a:r>
              <a:rPr lang="vi-VN" kern="100" dirty="0">
                <a:effectLst/>
                <a:latin typeface="Mavenpro"/>
                <a:ea typeface="Calibri" panose="020F0502020204030204" pitchFamily="34" charset="0"/>
                <a:cs typeface="Arial" panose="020B0604020202020204" pitchFamily="34" charset="0"/>
              </a:rPr>
              <a:t> có thể tích hợp với các thư viện như </a:t>
            </a:r>
            <a:r>
              <a:rPr lang="vi-VN" kern="100" dirty="0" err="1">
                <a:effectLst/>
                <a:latin typeface="Mavenpro"/>
                <a:ea typeface="Calibri" panose="020F0502020204030204" pitchFamily="34" charset="0"/>
                <a:cs typeface="Arial" panose="020B0604020202020204" pitchFamily="34" charset="0"/>
              </a:rPr>
              <a:t>OpenCV</a:t>
            </a:r>
            <a:r>
              <a:rPr lang="vi-VN" kern="100" dirty="0">
                <a:effectLst/>
                <a:latin typeface="Mavenpro"/>
                <a:ea typeface="Calibri" panose="020F0502020204030204" pitchFamily="34" charset="0"/>
                <a:cs typeface="Arial" panose="020B0604020202020204" pitchFamily="34" charset="0"/>
              </a:rPr>
              <a:t> để tạo ra các giải pháp toàn diện trong xử lý hình ảnh.</a:t>
            </a:r>
          </a:p>
        </p:txBody>
      </p:sp>
    </p:spTree>
    <p:extLst>
      <p:ext uri="{BB962C8B-B14F-4D97-AF65-F5344CB8AC3E}">
        <p14:creationId xmlns:p14="http://schemas.microsoft.com/office/powerpoint/2010/main" val="2890394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D71F-9B14-B811-1663-3C5EDDC6AD6D}"/>
              </a:ext>
            </a:extLst>
          </p:cNvPr>
          <p:cNvSpPr>
            <a:spLocks noGrp="1"/>
          </p:cNvSpPr>
          <p:nvPr>
            <p:ph type="ctrTitle"/>
          </p:nvPr>
        </p:nvSpPr>
        <p:spPr>
          <a:xfrm>
            <a:off x="1454895" y="1335830"/>
            <a:ext cx="1463565" cy="951125"/>
          </a:xfrm>
        </p:spPr>
        <p:txBody>
          <a:bodyPr/>
          <a:lstStyle/>
          <a:p>
            <a:r>
              <a:rPr lang="vi-VN" dirty="0"/>
              <a:t>05</a:t>
            </a:r>
          </a:p>
        </p:txBody>
      </p:sp>
      <p:sp>
        <p:nvSpPr>
          <p:cNvPr id="3" name="Subtitle 2">
            <a:extLst>
              <a:ext uri="{FF2B5EF4-FFF2-40B4-BE49-F238E27FC236}">
                <a16:creationId xmlns:a16="http://schemas.microsoft.com/office/drawing/2014/main" id="{D432B306-E2B3-6DD6-DA8D-5414E3D2E663}"/>
              </a:ext>
            </a:extLst>
          </p:cNvPr>
          <p:cNvSpPr>
            <a:spLocks noGrp="1"/>
          </p:cNvSpPr>
          <p:nvPr>
            <p:ph type="subTitle" idx="1"/>
          </p:nvPr>
        </p:nvSpPr>
        <p:spPr>
          <a:xfrm>
            <a:off x="1209799" y="2286955"/>
            <a:ext cx="4606552" cy="734375"/>
          </a:xfrm>
        </p:spPr>
        <p:txBody>
          <a:bodyPr/>
          <a:lstStyle/>
          <a:p>
            <a:r>
              <a:rPr lang="vi-VN" sz="3600" b="1" dirty="0">
                <a:latin typeface="Mavenpro"/>
              </a:rPr>
              <a:t>TRIỂN KHAI MÔ HÌNH</a:t>
            </a:r>
          </a:p>
        </p:txBody>
      </p:sp>
    </p:spTree>
    <p:extLst>
      <p:ext uri="{BB962C8B-B14F-4D97-AF65-F5344CB8AC3E}">
        <p14:creationId xmlns:p14="http://schemas.microsoft.com/office/powerpoint/2010/main" val="1540004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33"/>
          <p:cNvSpPr/>
          <p:nvPr/>
        </p:nvSpPr>
        <p:spPr>
          <a:xfrm>
            <a:off x="6366750" y="1649725"/>
            <a:ext cx="1521300" cy="9645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81" name="Google Shape;1281;p33"/>
          <p:cNvSpPr txBox="1">
            <a:spLocks noGrp="1"/>
          </p:cNvSpPr>
          <p:nvPr>
            <p:ph type="title"/>
          </p:nvPr>
        </p:nvSpPr>
        <p:spPr>
          <a:xfrm>
            <a:off x="4251960" y="2614225"/>
            <a:ext cx="3692040" cy="76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b="1" dirty="0">
                <a:latin typeface="Mavenpro"/>
              </a:rPr>
              <a:t>GIỚI THIỆU ĐỀ TÀI</a:t>
            </a:r>
            <a:endParaRPr b="1" dirty="0">
              <a:latin typeface="Mavenpro"/>
            </a:endParaRPr>
          </a:p>
        </p:txBody>
      </p:sp>
      <p:sp>
        <p:nvSpPr>
          <p:cNvPr id="1282" name="Google Shape;1282;p33"/>
          <p:cNvSpPr txBox="1">
            <a:spLocks noGrp="1"/>
          </p:cNvSpPr>
          <p:nvPr>
            <p:ph type="title" idx="2"/>
          </p:nvPr>
        </p:nvSpPr>
        <p:spPr>
          <a:xfrm>
            <a:off x="6579750" y="1711075"/>
            <a:ext cx="1095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284" name="Google Shape;1284;p33"/>
          <p:cNvGrpSpPr/>
          <p:nvPr/>
        </p:nvGrpSpPr>
        <p:grpSpPr>
          <a:xfrm>
            <a:off x="612289" y="4098500"/>
            <a:ext cx="2079900" cy="510000"/>
            <a:chOff x="6348826" y="4608500"/>
            <a:chExt cx="2079900" cy="510000"/>
          </a:xfrm>
        </p:grpSpPr>
        <p:sp>
          <p:nvSpPr>
            <p:cNvPr id="1285" name="Google Shape;1285;p33"/>
            <p:cNvSpPr/>
            <p:nvPr/>
          </p:nvSpPr>
          <p:spPr>
            <a:xfrm>
              <a:off x="6348826" y="4608500"/>
              <a:ext cx="2079900" cy="510000"/>
            </a:xfrm>
            <a:prstGeom prst="roundRect">
              <a:avLst>
                <a:gd name="adj" fmla="val 50000"/>
              </a:avLst>
            </a:prstGeom>
            <a:gradFill>
              <a:gsLst>
                <a:gs pos="0">
                  <a:schemeClr val="lt2"/>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33"/>
            <p:cNvGrpSpPr/>
            <p:nvPr/>
          </p:nvGrpSpPr>
          <p:grpSpPr>
            <a:xfrm>
              <a:off x="7855344" y="4778575"/>
              <a:ext cx="239064" cy="186274"/>
              <a:chOff x="1900456" y="4780923"/>
              <a:chExt cx="138315" cy="107779"/>
            </a:xfrm>
          </p:grpSpPr>
          <p:sp>
            <p:nvSpPr>
              <p:cNvPr id="1287" name="Google Shape;1287;p33"/>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33"/>
              <p:cNvGrpSpPr/>
              <p:nvPr/>
            </p:nvGrpSpPr>
            <p:grpSpPr>
              <a:xfrm>
                <a:off x="1900456" y="4825827"/>
                <a:ext cx="138315" cy="62875"/>
                <a:chOff x="1900456" y="4825827"/>
                <a:chExt cx="138315" cy="62875"/>
              </a:xfrm>
            </p:grpSpPr>
            <p:sp>
              <p:nvSpPr>
                <p:cNvPr id="1289" name="Google Shape;1289;p33"/>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91" name="Google Shape;1291;p33"/>
          <p:cNvSpPr txBox="1"/>
          <p:nvPr/>
        </p:nvSpPr>
        <p:spPr>
          <a:xfrm>
            <a:off x="745400" y="4148750"/>
            <a:ext cx="13713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ulish Medium"/>
                <a:ea typeface="Mulish Medium"/>
                <a:cs typeface="Mulish Medium"/>
                <a:sym typeface="Mulish Medium"/>
              </a:rPr>
              <a:t>Download</a:t>
            </a:r>
            <a:endParaRPr>
              <a:solidFill>
                <a:schemeClr val="dk1"/>
              </a:solidFill>
              <a:latin typeface="Mulish Medium"/>
              <a:ea typeface="Mulish Medium"/>
              <a:cs typeface="Mulish Medium"/>
              <a:sym typeface="Mulish Medium"/>
            </a:endParaRPr>
          </a:p>
        </p:txBody>
      </p:sp>
      <p:sp>
        <p:nvSpPr>
          <p:cNvPr id="1292" name="Google Shape;1292;p33"/>
          <p:cNvSpPr/>
          <p:nvPr/>
        </p:nvSpPr>
        <p:spPr>
          <a:xfrm>
            <a:off x="1952344" y="1239075"/>
            <a:ext cx="322125" cy="1313800"/>
          </a:xfrm>
          <a:custGeom>
            <a:avLst/>
            <a:gdLst/>
            <a:ahLst/>
            <a:cxnLst/>
            <a:rect l="l" t="t" r="r" b="b"/>
            <a:pathLst>
              <a:path w="12885" h="52552" extrusionOk="0">
                <a:moveTo>
                  <a:pt x="5911" y="1"/>
                </a:moveTo>
                <a:cubicBezTo>
                  <a:pt x="2679" y="1"/>
                  <a:pt x="1" y="2633"/>
                  <a:pt x="1" y="5865"/>
                </a:cubicBezTo>
                <a:lnTo>
                  <a:pt x="1" y="46686"/>
                </a:lnTo>
                <a:cubicBezTo>
                  <a:pt x="1" y="49919"/>
                  <a:pt x="2679" y="52551"/>
                  <a:pt x="5911" y="52551"/>
                </a:cubicBezTo>
                <a:lnTo>
                  <a:pt x="6973" y="52551"/>
                </a:lnTo>
                <a:cubicBezTo>
                  <a:pt x="10206" y="52551"/>
                  <a:pt x="12884" y="49919"/>
                  <a:pt x="12884" y="46686"/>
                </a:cubicBezTo>
                <a:lnTo>
                  <a:pt x="12884" y="5865"/>
                </a:lnTo>
                <a:cubicBezTo>
                  <a:pt x="12884"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3"/>
          <p:cNvSpPr/>
          <p:nvPr/>
        </p:nvSpPr>
        <p:spPr>
          <a:xfrm>
            <a:off x="2113394"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flipH="1">
            <a:off x="2093496" y="2106001"/>
            <a:ext cx="19925" cy="62437"/>
          </a:xfrm>
          <a:custGeom>
            <a:avLst/>
            <a:gdLst/>
            <a:ahLst/>
            <a:cxnLst/>
            <a:rect l="l" t="t" r="r" b="b"/>
            <a:pathLst>
              <a:path w="1" h="10529" fill="none" extrusionOk="0">
                <a:moveTo>
                  <a:pt x="0" y="0"/>
                </a:moveTo>
                <a:lnTo>
                  <a:pt x="0" y="1052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33"/>
          <p:cNvGrpSpPr/>
          <p:nvPr/>
        </p:nvGrpSpPr>
        <p:grpSpPr>
          <a:xfrm>
            <a:off x="2038356" y="1963675"/>
            <a:ext cx="150100" cy="150100"/>
            <a:chOff x="8425238" y="1668375"/>
            <a:chExt cx="150100" cy="150100"/>
          </a:xfrm>
        </p:grpSpPr>
        <p:sp>
          <p:nvSpPr>
            <p:cNvPr id="1296" name="Google Shape;1296;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3"/>
            <p:cNvSpPr/>
            <p:nvPr/>
          </p:nvSpPr>
          <p:spPr>
            <a:xfrm>
              <a:off x="8425238" y="1668375"/>
              <a:ext cx="150100" cy="150100"/>
            </a:xfrm>
            <a:custGeom>
              <a:avLst/>
              <a:gdLst/>
              <a:ahLst/>
              <a:cxnLst/>
              <a:rect l="l" t="t" r="r" b="b"/>
              <a:pathLst>
                <a:path w="6004" h="6004" fill="none" extrusionOk="0">
                  <a:moveTo>
                    <a:pt x="6004" y="3002"/>
                  </a:moveTo>
                  <a:cubicBezTo>
                    <a:pt x="6004" y="4664"/>
                    <a:pt x="4665" y="6003"/>
                    <a:pt x="3002" y="6003"/>
                  </a:cubicBezTo>
                  <a:cubicBezTo>
                    <a:pt x="1340" y="6003"/>
                    <a:pt x="1" y="4664"/>
                    <a:pt x="1" y="3002"/>
                  </a:cubicBezTo>
                  <a:cubicBezTo>
                    <a:pt x="1" y="1339"/>
                    <a:pt x="1340" y="0"/>
                    <a:pt x="3002" y="0"/>
                  </a:cubicBezTo>
                  <a:cubicBezTo>
                    <a:pt x="4619" y="0"/>
                    <a:pt x="6004" y="1339"/>
                    <a:pt x="6004"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rgbClr val="F62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33"/>
          <p:cNvSpPr/>
          <p:nvPr/>
        </p:nvSpPr>
        <p:spPr>
          <a:xfrm>
            <a:off x="2078769" y="2343875"/>
            <a:ext cx="69275" cy="69300"/>
          </a:xfrm>
          <a:custGeom>
            <a:avLst/>
            <a:gdLst/>
            <a:ahLst/>
            <a:cxnLst/>
            <a:rect l="l" t="t" r="r" b="b"/>
            <a:pathLst>
              <a:path w="2771" h="2772" extrusionOk="0">
                <a:moveTo>
                  <a:pt x="2771" y="1386"/>
                </a:moveTo>
                <a:cubicBezTo>
                  <a:pt x="2771" y="2171"/>
                  <a:pt x="2170" y="2772"/>
                  <a:pt x="1385" y="2772"/>
                </a:cubicBezTo>
                <a:cubicBezTo>
                  <a:pt x="600" y="2772"/>
                  <a:pt x="0" y="2171"/>
                  <a:pt x="0" y="1386"/>
                </a:cubicBezTo>
                <a:cubicBezTo>
                  <a:pt x="0" y="601"/>
                  <a:pt x="600" y="1"/>
                  <a:pt x="1385" y="1"/>
                </a:cubicBezTo>
                <a:cubicBezTo>
                  <a:pt x="2170" y="1"/>
                  <a:pt x="2771" y="601"/>
                  <a:pt x="2771" y="1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3"/>
          <p:cNvSpPr/>
          <p:nvPr/>
        </p:nvSpPr>
        <p:spPr>
          <a:xfrm>
            <a:off x="1480638" y="1239075"/>
            <a:ext cx="323275" cy="1313800"/>
          </a:xfrm>
          <a:custGeom>
            <a:avLst/>
            <a:gdLst/>
            <a:ahLst/>
            <a:cxnLst/>
            <a:rect l="l" t="t" r="r" b="b"/>
            <a:pathLst>
              <a:path w="12931" h="52552" extrusionOk="0">
                <a:moveTo>
                  <a:pt x="5865" y="1"/>
                </a:moveTo>
                <a:cubicBezTo>
                  <a:pt x="2632" y="1"/>
                  <a:pt x="0" y="2633"/>
                  <a:pt x="0" y="5865"/>
                </a:cubicBezTo>
                <a:lnTo>
                  <a:pt x="0" y="46686"/>
                </a:lnTo>
                <a:cubicBezTo>
                  <a:pt x="0" y="49919"/>
                  <a:pt x="2632" y="52551"/>
                  <a:pt x="5865" y="52551"/>
                </a:cubicBezTo>
                <a:lnTo>
                  <a:pt x="7019" y="52551"/>
                </a:lnTo>
                <a:cubicBezTo>
                  <a:pt x="10252" y="52551"/>
                  <a:pt x="12930"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3"/>
          <p:cNvSpPr/>
          <p:nvPr/>
        </p:nvSpPr>
        <p:spPr>
          <a:xfrm>
            <a:off x="1642263"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3"/>
          <p:cNvSpPr/>
          <p:nvPr/>
        </p:nvSpPr>
        <p:spPr>
          <a:xfrm>
            <a:off x="1642269" y="1862375"/>
            <a:ext cx="19925" cy="306068"/>
          </a:xfrm>
          <a:custGeom>
            <a:avLst/>
            <a:gdLst/>
            <a:ahLst/>
            <a:cxnLst/>
            <a:rect l="l" t="t" r="r" b="b"/>
            <a:pathLst>
              <a:path w="1" h="31448" fill="none" extrusionOk="0">
                <a:moveTo>
                  <a:pt x="0" y="1"/>
                </a:moveTo>
                <a:lnTo>
                  <a:pt x="0" y="31448"/>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33"/>
          <p:cNvGrpSpPr/>
          <p:nvPr/>
        </p:nvGrpSpPr>
        <p:grpSpPr>
          <a:xfrm>
            <a:off x="1567225" y="1730288"/>
            <a:ext cx="150100" cy="150100"/>
            <a:chOff x="7935763" y="1180050"/>
            <a:chExt cx="150100" cy="150100"/>
          </a:xfrm>
        </p:grpSpPr>
        <p:sp>
          <p:nvSpPr>
            <p:cNvPr id="1306" name="Google Shape;1306;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3"/>
            <p:cNvSpPr/>
            <p:nvPr/>
          </p:nvSpPr>
          <p:spPr>
            <a:xfrm>
              <a:off x="7935763" y="1180050"/>
              <a:ext cx="150100" cy="150100"/>
            </a:xfrm>
            <a:custGeom>
              <a:avLst/>
              <a:gdLst/>
              <a:ahLst/>
              <a:cxnLst/>
              <a:rect l="l" t="t" r="r" b="b"/>
              <a:pathLst>
                <a:path w="6004" h="6004" fill="none" extrusionOk="0">
                  <a:moveTo>
                    <a:pt x="6003" y="3002"/>
                  </a:moveTo>
                  <a:cubicBezTo>
                    <a:pt x="6003" y="4664"/>
                    <a:pt x="4664" y="6003"/>
                    <a:pt x="3002" y="6003"/>
                  </a:cubicBezTo>
                  <a:cubicBezTo>
                    <a:pt x="1339" y="6003"/>
                    <a:pt x="0" y="4664"/>
                    <a:pt x="0" y="3002"/>
                  </a:cubicBezTo>
                  <a:cubicBezTo>
                    <a:pt x="0" y="1385"/>
                    <a:pt x="1339" y="0"/>
                    <a:pt x="3002" y="0"/>
                  </a:cubicBezTo>
                  <a:cubicBezTo>
                    <a:pt x="4664" y="0"/>
                    <a:pt x="6003" y="1385"/>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33"/>
          <p:cNvSpPr/>
          <p:nvPr/>
        </p:nvSpPr>
        <p:spPr>
          <a:xfrm>
            <a:off x="1599550" y="2325425"/>
            <a:ext cx="85450" cy="92375"/>
          </a:xfrm>
          <a:custGeom>
            <a:avLst/>
            <a:gdLst/>
            <a:ahLst/>
            <a:cxnLst/>
            <a:rect l="l" t="t" r="r" b="b"/>
            <a:pathLst>
              <a:path w="3418" h="3695" extrusionOk="0">
                <a:moveTo>
                  <a:pt x="1570" y="2817"/>
                </a:moveTo>
                <a:cubicBezTo>
                  <a:pt x="1016" y="2309"/>
                  <a:pt x="1016" y="1432"/>
                  <a:pt x="1570" y="924"/>
                </a:cubicBezTo>
                <a:cubicBezTo>
                  <a:pt x="2078" y="416"/>
                  <a:pt x="2863" y="416"/>
                  <a:pt x="3418" y="831"/>
                </a:cubicBezTo>
                <a:cubicBezTo>
                  <a:pt x="3048" y="323"/>
                  <a:pt x="2448" y="0"/>
                  <a:pt x="1847" y="0"/>
                </a:cubicBezTo>
                <a:cubicBezTo>
                  <a:pt x="785" y="0"/>
                  <a:pt x="0" y="785"/>
                  <a:pt x="0" y="1847"/>
                </a:cubicBezTo>
                <a:cubicBezTo>
                  <a:pt x="0" y="2863"/>
                  <a:pt x="785" y="3694"/>
                  <a:pt x="1847" y="3694"/>
                </a:cubicBezTo>
                <a:cubicBezTo>
                  <a:pt x="2494" y="3694"/>
                  <a:pt x="3048" y="3325"/>
                  <a:pt x="3418" y="2817"/>
                </a:cubicBezTo>
                <a:cubicBezTo>
                  <a:pt x="2863" y="3325"/>
                  <a:pt x="2078" y="3325"/>
                  <a:pt x="1570" y="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3"/>
          <p:cNvSpPr/>
          <p:nvPr/>
        </p:nvSpPr>
        <p:spPr>
          <a:xfrm>
            <a:off x="1011219" y="1239075"/>
            <a:ext cx="320950" cy="1313800"/>
          </a:xfrm>
          <a:custGeom>
            <a:avLst/>
            <a:gdLst/>
            <a:ahLst/>
            <a:cxnLst/>
            <a:rect l="l" t="t" r="r" b="b"/>
            <a:pathLst>
              <a:path w="12838" h="52552" extrusionOk="0">
                <a:moveTo>
                  <a:pt x="5865" y="1"/>
                </a:moveTo>
                <a:cubicBezTo>
                  <a:pt x="2632" y="1"/>
                  <a:pt x="0" y="2633"/>
                  <a:pt x="0" y="5865"/>
                </a:cubicBezTo>
                <a:lnTo>
                  <a:pt x="0" y="46686"/>
                </a:lnTo>
                <a:cubicBezTo>
                  <a:pt x="0" y="49919"/>
                  <a:pt x="2632" y="52551"/>
                  <a:pt x="5865" y="52551"/>
                </a:cubicBezTo>
                <a:lnTo>
                  <a:pt x="6973" y="52551"/>
                </a:lnTo>
                <a:cubicBezTo>
                  <a:pt x="10206" y="52551"/>
                  <a:pt x="12838"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3"/>
          <p:cNvSpPr/>
          <p:nvPr/>
        </p:nvSpPr>
        <p:spPr>
          <a:xfrm>
            <a:off x="1171681" y="1442250"/>
            <a:ext cx="25" cy="726175"/>
          </a:xfrm>
          <a:custGeom>
            <a:avLst/>
            <a:gdLst/>
            <a:ahLst/>
            <a:cxnLst/>
            <a:rect l="l" t="t" r="r" b="b"/>
            <a:pathLst>
              <a:path w="1" h="29047" fill="none" extrusionOk="0">
                <a:moveTo>
                  <a:pt x="1" y="1"/>
                </a:moveTo>
                <a:lnTo>
                  <a:pt x="1"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3"/>
          <p:cNvSpPr/>
          <p:nvPr/>
        </p:nvSpPr>
        <p:spPr>
          <a:xfrm>
            <a:off x="1103396" y="1615650"/>
            <a:ext cx="67775" cy="552764"/>
          </a:xfrm>
          <a:custGeom>
            <a:avLst/>
            <a:gdLst/>
            <a:ahLst/>
            <a:cxnLst/>
            <a:rect l="l" t="t" r="r" b="b"/>
            <a:pathLst>
              <a:path w="1" h="16809" fill="none" extrusionOk="0">
                <a:moveTo>
                  <a:pt x="1" y="0"/>
                </a:moveTo>
                <a:lnTo>
                  <a:pt x="1" y="1680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33"/>
          <p:cNvGrpSpPr/>
          <p:nvPr/>
        </p:nvGrpSpPr>
        <p:grpSpPr>
          <a:xfrm>
            <a:off x="1096644" y="1477475"/>
            <a:ext cx="150100" cy="150100"/>
            <a:chOff x="7463588" y="1514825"/>
            <a:chExt cx="150100" cy="150100"/>
          </a:xfrm>
        </p:grpSpPr>
        <p:sp>
          <p:nvSpPr>
            <p:cNvPr id="1316" name="Google Shape;1316;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3"/>
            <p:cNvSpPr/>
            <p:nvPr/>
          </p:nvSpPr>
          <p:spPr>
            <a:xfrm>
              <a:off x="7483213" y="1534450"/>
              <a:ext cx="112000" cy="112000"/>
            </a:xfrm>
            <a:custGeom>
              <a:avLst/>
              <a:gdLst/>
              <a:ahLst/>
              <a:cxnLst/>
              <a:rect l="l" t="t" r="r" b="b"/>
              <a:pathLst>
                <a:path w="4480" h="4480" fill="none"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3"/>
            <p:cNvSpPr/>
            <p:nvPr/>
          </p:nvSpPr>
          <p:spPr>
            <a:xfrm>
              <a:off x="7463588" y="1514825"/>
              <a:ext cx="150100" cy="150100"/>
            </a:xfrm>
            <a:custGeom>
              <a:avLst/>
              <a:gdLst/>
              <a:ahLst/>
              <a:cxnLst/>
              <a:rect l="l" t="t" r="r" b="b"/>
              <a:pathLst>
                <a:path w="6004" h="6004" fill="none" extrusionOk="0">
                  <a:moveTo>
                    <a:pt x="6003" y="3002"/>
                  </a:moveTo>
                  <a:cubicBezTo>
                    <a:pt x="6003" y="4665"/>
                    <a:pt x="4664" y="6004"/>
                    <a:pt x="3002" y="6004"/>
                  </a:cubicBezTo>
                  <a:cubicBezTo>
                    <a:pt x="1340" y="6004"/>
                    <a:pt x="0" y="4665"/>
                    <a:pt x="0" y="3002"/>
                  </a:cubicBezTo>
                  <a:cubicBezTo>
                    <a:pt x="0" y="1386"/>
                    <a:pt x="1340" y="1"/>
                    <a:pt x="3002" y="1"/>
                  </a:cubicBezTo>
                  <a:cubicBezTo>
                    <a:pt x="4664" y="1"/>
                    <a:pt x="6003" y="1386"/>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33"/>
          <p:cNvSpPr/>
          <p:nvPr/>
        </p:nvSpPr>
        <p:spPr>
          <a:xfrm>
            <a:off x="1116844" y="2323100"/>
            <a:ext cx="109700" cy="112000"/>
          </a:xfrm>
          <a:custGeom>
            <a:avLst/>
            <a:gdLst/>
            <a:ahLst/>
            <a:cxnLst/>
            <a:rect l="l" t="t" r="r" b="b"/>
            <a:pathLst>
              <a:path w="4388" h="4480" extrusionOk="0">
                <a:moveTo>
                  <a:pt x="1248" y="647"/>
                </a:moveTo>
                <a:lnTo>
                  <a:pt x="1248" y="1247"/>
                </a:lnTo>
                <a:lnTo>
                  <a:pt x="1248" y="1571"/>
                </a:lnTo>
                <a:lnTo>
                  <a:pt x="1248" y="3603"/>
                </a:lnTo>
                <a:cubicBezTo>
                  <a:pt x="1155" y="3556"/>
                  <a:pt x="971" y="3556"/>
                  <a:pt x="878" y="3556"/>
                </a:cubicBezTo>
                <a:cubicBezTo>
                  <a:pt x="416" y="3556"/>
                  <a:pt x="1" y="3787"/>
                  <a:pt x="1" y="4018"/>
                </a:cubicBezTo>
                <a:cubicBezTo>
                  <a:pt x="1" y="4295"/>
                  <a:pt x="416" y="4480"/>
                  <a:pt x="878" y="4480"/>
                </a:cubicBezTo>
                <a:cubicBezTo>
                  <a:pt x="1340" y="4480"/>
                  <a:pt x="1709" y="4249"/>
                  <a:pt x="1709" y="4018"/>
                </a:cubicBezTo>
                <a:lnTo>
                  <a:pt x="1709" y="1525"/>
                </a:lnTo>
                <a:lnTo>
                  <a:pt x="3926" y="1063"/>
                </a:lnTo>
                <a:lnTo>
                  <a:pt x="3926" y="3002"/>
                </a:lnTo>
                <a:cubicBezTo>
                  <a:pt x="3787" y="2956"/>
                  <a:pt x="3649" y="2956"/>
                  <a:pt x="3510" y="2956"/>
                </a:cubicBezTo>
                <a:cubicBezTo>
                  <a:pt x="3049" y="2956"/>
                  <a:pt x="2633" y="3187"/>
                  <a:pt x="2633" y="3418"/>
                </a:cubicBezTo>
                <a:cubicBezTo>
                  <a:pt x="2633" y="3695"/>
                  <a:pt x="3049" y="3880"/>
                  <a:pt x="3510" y="3880"/>
                </a:cubicBezTo>
                <a:cubicBezTo>
                  <a:pt x="3972" y="3880"/>
                  <a:pt x="4388" y="3649"/>
                  <a:pt x="4388" y="3418"/>
                </a:cubicBezTo>
                <a:lnTo>
                  <a:pt x="4388" y="970"/>
                </a:lnTo>
                <a:lnTo>
                  <a:pt x="4388" y="601"/>
                </a:lnTo>
                <a:lnTo>
                  <a:pt x="43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36199"/>
            <a:ext cx="5911541" cy="461665"/>
          </a:xfrm>
          <a:prstGeom prst="rect">
            <a:avLst/>
          </a:prstGeom>
          <a:noFill/>
        </p:spPr>
        <p:txBody>
          <a:bodyPr wrap="square">
            <a:spAutoFit/>
          </a:bodyPr>
          <a:lstStyle/>
          <a:p>
            <a:pPr algn="ctr"/>
            <a:r>
              <a:rPr kumimoji="0" lang="en-US" sz="2400" b="1" i="0" u="none" strike="noStrike" kern="0" cap="none" spc="0" normalizeH="0" baseline="0" noProof="0" dirty="0">
                <a:ln>
                  <a:noFill/>
                </a:ln>
                <a:solidFill>
                  <a:srgbClr val="231F40"/>
                </a:solidFill>
                <a:effectLst/>
                <a:uLnTx/>
                <a:uFillTx/>
                <a:latin typeface="Mavenpro"/>
                <a:cs typeface="Poppins SemiBold"/>
                <a:sym typeface="Poppins SemiBold"/>
              </a:rPr>
              <a:t>THU THẬP VÀ CHUẨN BỊ DỮ LIỆU</a:t>
            </a:r>
            <a:endParaRPr lang="vi-VN" sz="1200" b="1" dirty="0">
              <a:latin typeface="Mavenpro"/>
            </a:endParaRPr>
          </a:p>
        </p:txBody>
      </p:sp>
      <p:sp>
        <p:nvSpPr>
          <p:cNvPr id="11" name="TextBox 10">
            <a:extLst>
              <a:ext uri="{FF2B5EF4-FFF2-40B4-BE49-F238E27FC236}">
                <a16:creationId xmlns:a16="http://schemas.microsoft.com/office/drawing/2014/main" id="{B0722027-C096-58D2-5EC2-283B05EE0E6A}"/>
              </a:ext>
            </a:extLst>
          </p:cNvPr>
          <p:cNvSpPr txBox="1"/>
          <p:nvPr/>
        </p:nvSpPr>
        <p:spPr>
          <a:xfrm>
            <a:off x="607975" y="2240891"/>
            <a:ext cx="4572464" cy="312073"/>
          </a:xfrm>
          <a:prstGeom prst="rect">
            <a:avLst/>
          </a:prstGeom>
          <a:noFill/>
        </p:spPr>
        <p:txBody>
          <a:bodyPr wrap="square">
            <a:spAutoFit/>
          </a:bodyPr>
          <a:lstStyle/>
          <a:p>
            <a:pPr algn="just">
              <a:lnSpc>
                <a:spcPct val="130000"/>
              </a:lnSpc>
              <a:spcBef>
                <a:spcPts val="600"/>
              </a:spcBef>
              <a:spcAft>
                <a:spcPts val="600"/>
              </a:spcAft>
            </a:pPr>
            <a:r>
              <a:rPr lang="vi-VN" sz="1200" kern="100" spc="-40" dirty="0">
                <a:latin typeface="Mavenpro"/>
                <a:ea typeface="Calibri" panose="020F0502020204030204" pitchFamily="34" charset="0"/>
                <a:cs typeface="Arial" panose="020B0604020202020204" pitchFamily="34" charset="0"/>
              </a:rPr>
              <a:t>Dữ kiệu được thu thập tại </a:t>
            </a:r>
            <a:endParaRPr lang="vi-VN" sz="1200" kern="1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8F7BF50D-89C3-B3A0-2C4A-97DC60760381}"/>
              </a:ext>
            </a:extLst>
          </p:cNvPr>
          <p:cNvSpPr txBox="1"/>
          <p:nvPr/>
        </p:nvSpPr>
        <p:spPr>
          <a:xfrm>
            <a:off x="1439607" y="1227565"/>
            <a:ext cx="6611573" cy="338554"/>
          </a:xfrm>
          <a:prstGeom prst="rect">
            <a:avLst/>
          </a:prstGeom>
          <a:noFill/>
        </p:spPr>
        <p:txBody>
          <a:bodyPr wrap="square">
            <a:spAutoFit/>
          </a:bodyPr>
          <a:lstStyle/>
          <a:p>
            <a:r>
              <a:rPr lang="en-US" sz="1600" dirty="0" err="1">
                <a:latin typeface="Mavenpro"/>
                <a:cs typeface="Times New Roman" panose="02020603050405020304" pitchFamily="18" charset="0"/>
              </a:rPr>
              <a:t>Dữ</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liệu</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Sử</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dụng</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hình</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ảnh</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từ</a:t>
            </a:r>
            <a:r>
              <a:rPr lang="en-US" sz="1600" dirty="0">
                <a:latin typeface="Mavenpro"/>
                <a:cs typeface="Times New Roman" panose="02020603050405020304" pitchFamily="18" charset="0"/>
              </a:rPr>
              <a:t> Kaggle, </a:t>
            </a:r>
            <a:r>
              <a:rPr lang="en-US" sz="1600" dirty="0" err="1">
                <a:latin typeface="Mavenpro"/>
                <a:cs typeface="Times New Roman" panose="02020603050405020304" pitchFamily="18" charset="0"/>
              </a:rPr>
              <a:t>Roboflow</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gắn</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nhãn</a:t>
            </a:r>
            <a:r>
              <a:rPr lang="en-US" sz="1600" dirty="0">
                <a:latin typeface="Mavenpro"/>
                <a:cs typeface="Times New Roman" panose="02020603050405020304" pitchFamily="18" charset="0"/>
              </a:rPr>
              <a:t> qua Label Studio.</a:t>
            </a:r>
          </a:p>
        </p:txBody>
      </p:sp>
      <p:pic>
        <p:nvPicPr>
          <p:cNvPr id="3" name="Picture 2" descr="Kaggle - Wikipedia">
            <a:extLst>
              <a:ext uri="{FF2B5EF4-FFF2-40B4-BE49-F238E27FC236}">
                <a16:creationId xmlns:a16="http://schemas.microsoft.com/office/drawing/2014/main" id="{E0C06851-B81F-13E6-3A4B-8F72E0274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1735838"/>
            <a:ext cx="34385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Roboflow: End-to-end Computer Vision Platform">
            <a:extLst>
              <a:ext uri="{FF2B5EF4-FFF2-40B4-BE49-F238E27FC236}">
                <a16:creationId xmlns:a16="http://schemas.microsoft.com/office/drawing/2014/main" id="{4E5A5AC9-068B-B596-F2BE-90BC2752A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26" y="3297299"/>
            <a:ext cx="4095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pen Source Data Labeling | Label Studio">
            <a:extLst>
              <a:ext uri="{FF2B5EF4-FFF2-40B4-BE49-F238E27FC236}">
                <a16:creationId xmlns:a16="http://schemas.microsoft.com/office/drawing/2014/main" id="{C687A15B-3723-7548-0D88-48D82A5F8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752" y="2095730"/>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327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50693" y="1335009"/>
            <a:ext cx="5911541" cy="523220"/>
          </a:xfrm>
          <a:prstGeom prst="rect">
            <a:avLst/>
          </a:prstGeom>
          <a:noFill/>
        </p:spPr>
        <p:txBody>
          <a:bodyPr wrap="square">
            <a:spAutoFit/>
          </a:bodyPr>
          <a:lstStyle/>
          <a:p>
            <a:pPr algn="ct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Chia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Dữ</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liệu</a:t>
            </a:r>
            <a:endParaRPr lang="vi-VN" b="1" dirty="0">
              <a:latin typeface="Mavenpro"/>
            </a:endParaRPr>
          </a:p>
        </p:txBody>
      </p:sp>
      <p:sp>
        <p:nvSpPr>
          <p:cNvPr id="5" name="TextBox 4">
            <a:extLst>
              <a:ext uri="{FF2B5EF4-FFF2-40B4-BE49-F238E27FC236}">
                <a16:creationId xmlns:a16="http://schemas.microsoft.com/office/drawing/2014/main" id="{54A3D43D-3C5D-FF50-0A13-2DA8CE048521}"/>
              </a:ext>
            </a:extLst>
          </p:cNvPr>
          <p:cNvSpPr txBox="1"/>
          <p:nvPr/>
        </p:nvSpPr>
        <p:spPr>
          <a:xfrm>
            <a:off x="1132638" y="2179038"/>
            <a:ext cx="4160475" cy="954107"/>
          </a:xfrm>
          <a:prstGeom prst="rect">
            <a:avLst/>
          </a:prstGeom>
          <a:noFill/>
        </p:spPr>
        <p:txBody>
          <a:bodyPr wrap="square">
            <a:spAutoFit/>
          </a:bodyPr>
          <a:lstStyle/>
          <a:p>
            <a:pPr algn="just"/>
            <a:r>
              <a:rPr lang="en-US" dirty="0">
                <a:latin typeface="Mavenpro"/>
                <a:cs typeface="Times New Roman" panose="02020603050405020304" pitchFamily="18" charset="0"/>
              </a:rPr>
              <a:t>Chia </a:t>
            </a:r>
            <a:r>
              <a:rPr lang="en-US" dirty="0" err="1">
                <a:latin typeface="Mavenpro"/>
                <a:cs typeface="Times New Roman" panose="02020603050405020304" pitchFamily="18" charset="0"/>
              </a:rPr>
              <a:t>dữ</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liệu</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thành</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các</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tập</a:t>
            </a:r>
            <a:r>
              <a:rPr lang="en-US" dirty="0">
                <a:latin typeface="Mavenpro"/>
                <a:cs typeface="Times New Roman" panose="02020603050405020304" pitchFamily="18" charset="0"/>
              </a:rPr>
              <a:t> train, test, val. </a:t>
            </a:r>
          </a:p>
          <a:p>
            <a:pPr algn="just"/>
            <a:r>
              <a:rPr lang="en-US" dirty="0">
                <a:latin typeface="Mavenpro"/>
                <a:cs typeface="Times New Roman" panose="02020603050405020304" pitchFamily="18" charset="0"/>
              </a:rPr>
              <a:t>- </a:t>
            </a:r>
            <a:r>
              <a:rPr lang="en-US" dirty="0" err="1">
                <a:latin typeface="Mavenpro"/>
                <a:cs typeface="Times New Roman" panose="02020603050405020304" pitchFamily="18" charset="0"/>
              </a:rPr>
              <a:t>Với</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tệp</a:t>
            </a:r>
            <a:r>
              <a:rPr lang="en-US" dirty="0">
                <a:latin typeface="Mavenpro"/>
                <a:cs typeface="Times New Roman" panose="02020603050405020304" pitchFamily="18" charset="0"/>
              </a:rPr>
              <a:t> test </a:t>
            </a:r>
            <a:r>
              <a:rPr lang="en-US" dirty="0" err="1">
                <a:latin typeface="Mavenpro"/>
                <a:cs typeface="Times New Roman" panose="02020603050405020304" pitchFamily="18" charset="0"/>
              </a:rPr>
              <a:t>gồm</a:t>
            </a:r>
            <a:r>
              <a:rPr lang="en-US" dirty="0">
                <a:latin typeface="Mavenpro"/>
                <a:cs typeface="Times New Roman" panose="02020603050405020304" pitchFamily="18" charset="0"/>
              </a:rPr>
              <a:t> 54 </a:t>
            </a:r>
            <a:r>
              <a:rPr lang="en-US" dirty="0" err="1">
                <a:latin typeface="Mavenpro"/>
                <a:cs typeface="Times New Roman" panose="02020603050405020304" pitchFamily="18" charset="0"/>
              </a:rPr>
              <a:t>ảnh</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và</a:t>
            </a:r>
            <a:r>
              <a:rPr lang="en-US" dirty="0">
                <a:latin typeface="Mavenpro"/>
                <a:cs typeface="Times New Roman" panose="02020603050405020304" pitchFamily="18" charset="0"/>
              </a:rPr>
              <a:t> labels </a:t>
            </a:r>
            <a:r>
              <a:rPr lang="en-US" dirty="0" err="1">
                <a:latin typeface="Mavenpro"/>
                <a:cs typeface="Times New Roman" panose="02020603050405020304" pitchFamily="18" charset="0"/>
              </a:rPr>
              <a:t>tương</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ứng</a:t>
            </a:r>
            <a:r>
              <a:rPr lang="en-US" dirty="0">
                <a:latin typeface="Mavenpro"/>
                <a:cs typeface="Times New Roman" panose="02020603050405020304" pitchFamily="18" charset="0"/>
              </a:rPr>
              <a:t>. </a:t>
            </a:r>
          </a:p>
          <a:p>
            <a:pPr algn="just"/>
            <a:r>
              <a:rPr lang="en-US" dirty="0">
                <a:latin typeface="Mavenpro"/>
                <a:cs typeface="Times New Roman" panose="02020603050405020304" pitchFamily="18" charset="0"/>
              </a:rPr>
              <a:t>- </a:t>
            </a:r>
            <a:r>
              <a:rPr lang="en-US" dirty="0" err="1">
                <a:latin typeface="Mavenpro"/>
                <a:cs typeface="Times New Roman" panose="02020603050405020304" pitchFamily="18" charset="0"/>
              </a:rPr>
              <a:t>Tệp</a:t>
            </a:r>
            <a:r>
              <a:rPr lang="en-US" dirty="0">
                <a:latin typeface="Mavenpro"/>
                <a:cs typeface="Times New Roman" panose="02020603050405020304" pitchFamily="18" charset="0"/>
              </a:rPr>
              <a:t> train </a:t>
            </a:r>
            <a:r>
              <a:rPr lang="en-US" dirty="0" err="1">
                <a:latin typeface="Mavenpro"/>
                <a:cs typeface="Times New Roman" panose="02020603050405020304" pitchFamily="18" charset="0"/>
              </a:rPr>
              <a:t>hơn</a:t>
            </a:r>
            <a:r>
              <a:rPr lang="en-US" dirty="0">
                <a:latin typeface="Mavenpro"/>
                <a:cs typeface="Times New Roman" panose="02020603050405020304" pitchFamily="18" charset="0"/>
              </a:rPr>
              <a:t> 900 </a:t>
            </a:r>
            <a:r>
              <a:rPr lang="en-US" dirty="0" err="1">
                <a:latin typeface="Mavenpro"/>
                <a:cs typeface="Times New Roman" panose="02020603050405020304" pitchFamily="18" charset="0"/>
              </a:rPr>
              <a:t>ảnh</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và</a:t>
            </a:r>
            <a:r>
              <a:rPr lang="en-US" dirty="0">
                <a:latin typeface="Mavenpro"/>
                <a:cs typeface="Times New Roman" panose="02020603050405020304" pitchFamily="18" charset="0"/>
              </a:rPr>
              <a:t> labels </a:t>
            </a:r>
            <a:r>
              <a:rPr lang="en-US" dirty="0" err="1">
                <a:latin typeface="Mavenpro"/>
                <a:cs typeface="Times New Roman" panose="02020603050405020304" pitchFamily="18" charset="0"/>
              </a:rPr>
              <a:t>tương</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ứng</a:t>
            </a:r>
            <a:r>
              <a:rPr lang="en-US" dirty="0">
                <a:latin typeface="Mavenpro"/>
                <a:cs typeface="Times New Roman" panose="02020603050405020304" pitchFamily="18" charset="0"/>
              </a:rPr>
              <a:t>. </a:t>
            </a:r>
          </a:p>
          <a:p>
            <a:pPr algn="just"/>
            <a:r>
              <a:rPr lang="en-US" dirty="0">
                <a:latin typeface="Mavenpro"/>
                <a:cs typeface="Times New Roman" panose="02020603050405020304" pitchFamily="18" charset="0"/>
              </a:rPr>
              <a:t>- </a:t>
            </a:r>
            <a:r>
              <a:rPr lang="en-US" dirty="0" err="1">
                <a:latin typeface="Mavenpro"/>
                <a:cs typeface="Times New Roman" panose="02020603050405020304" pitchFamily="18" charset="0"/>
              </a:rPr>
              <a:t>Cuối</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cùng</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tệp</a:t>
            </a:r>
            <a:r>
              <a:rPr lang="en-US" dirty="0">
                <a:latin typeface="Mavenpro"/>
                <a:cs typeface="Times New Roman" panose="02020603050405020304" pitchFamily="18" charset="0"/>
              </a:rPr>
              <a:t> valid </a:t>
            </a:r>
            <a:r>
              <a:rPr lang="en-US" dirty="0" err="1">
                <a:latin typeface="Mavenpro"/>
                <a:cs typeface="Times New Roman" panose="02020603050405020304" pitchFamily="18" charset="0"/>
              </a:rPr>
              <a:t>gồm</a:t>
            </a:r>
            <a:r>
              <a:rPr lang="en-US" dirty="0">
                <a:latin typeface="Mavenpro"/>
                <a:cs typeface="Times New Roman" panose="02020603050405020304" pitchFamily="18" charset="0"/>
              </a:rPr>
              <a:t> 120 </a:t>
            </a:r>
            <a:r>
              <a:rPr lang="en-US" dirty="0" err="1">
                <a:latin typeface="Mavenpro"/>
                <a:cs typeface="Times New Roman" panose="02020603050405020304" pitchFamily="18" charset="0"/>
              </a:rPr>
              <a:t>ảnh</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và</a:t>
            </a:r>
            <a:r>
              <a:rPr lang="en-US" dirty="0">
                <a:latin typeface="Mavenpro"/>
                <a:cs typeface="Times New Roman" panose="02020603050405020304" pitchFamily="18" charset="0"/>
              </a:rPr>
              <a:t> labels </a:t>
            </a:r>
            <a:r>
              <a:rPr lang="en-US" dirty="0" err="1">
                <a:latin typeface="Mavenpro"/>
                <a:cs typeface="Times New Roman" panose="02020603050405020304" pitchFamily="18" charset="0"/>
              </a:rPr>
              <a:t>tương</a:t>
            </a:r>
            <a:r>
              <a:rPr lang="en-US" dirty="0">
                <a:latin typeface="Mavenpro"/>
                <a:cs typeface="Times New Roman" panose="02020603050405020304" pitchFamily="18" charset="0"/>
              </a:rPr>
              <a:t> </a:t>
            </a:r>
            <a:r>
              <a:rPr lang="en-US" dirty="0" err="1">
                <a:latin typeface="Mavenpro"/>
                <a:cs typeface="Times New Roman" panose="02020603050405020304" pitchFamily="18" charset="0"/>
              </a:rPr>
              <a:t>ứng</a:t>
            </a:r>
            <a:endParaRPr lang="en-US" dirty="0">
              <a:latin typeface="Mavenpro"/>
              <a:cs typeface="Times New Roman" panose="02020603050405020304" pitchFamily="18" charset="0"/>
            </a:endParaRPr>
          </a:p>
        </p:txBody>
      </p:sp>
      <p:pic>
        <p:nvPicPr>
          <p:cNvPr id="6" name="Picture 4">
            <a:extLst>
              <a:ext uri="{FF2B5EF4-FFF2-40B4-BE49-F238E27FC236}">
                <a16:creationId xmlns:a16="http://schemas.microsoft.com/office/drawing/2014/main" id="{D91965F9-732B-1179-0DEC-2864CF129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364" y="1162767"/>
            <a:ext cx="1768631" cy="298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841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882185" y="584161"/>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Làm</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sạch</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và</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mở</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rộng</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dữ</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liệu</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nếu</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cần</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a:t>
            </a:r>
            <a:endParaRPr lang="vi-VN" b="1" dirty="0">
              <a:latin typeface="Mavenpro"/>
            </a:endParaRPr>
          </a:p>
        </p:txBody>
      </p:sp>
      <p:sp>
        <p:nvSpPr>
          <p:cNvPr id="5" name="TextBox 4">
            <a:extLst>
              <a:ext uri="{FF2B5EF4-FFF2-40B4-BE49-F238E27FC236}">
                <a16:creationId xmlns:a16="http://schemas.microsoft.com/office/drawing/2014/main" id="{54A3D43D-3C5D-FF50-0A13-2DA8CE048521}"/>
              </a:ext>
            </a:extLst>
          </p:cNvPr>
          <p:cNvSpPr txBox="1"/>
          <p:nvPr/>
        </p:nvSpPr>
        <p:spPr>
          <a:xfrm>
            <a:off x="677481" y="1525309"/>
            <a:ext cx="3797876" cy="2308324"/>
          </a:xfrm>
          <a:prstGeom prst="rect">
            <a:avLst/>
          </a:prstGeom>
          <a:noFill/>
        </p:spPr>
        <p:txBody>
          <a:bodyPr wrap="square">
            <a:spAutoFit/>
          </a:bodyPr>
          <a:lstStyle/>
          <a:p>
            <a:pPr algn="just"/>
            <a:r>
              <a:rPr lang="vi-VN" sz="1800" b="1" dirty="0">
                <a:latin typeface="Mavenpro"/>
                <a:cs typeface="Times New Roman" panose="02020603050405020304" pitchFamily="18" charset="0"/>
              </a:rPr>
              <a:t>Làm sạch (nếu cần)</a:t>
            </a:r>
          </a:p>
          <a:p>
            <a:pPr algn="just"/>
            <a:r>
              <a:rPr lang="vi-VN" dirty="0">
                <a:latin typeface="Mavenpro"/>
              </a:rPr>
              <a:t>Dữ liệu của chúng ta được tìm từ các nguồn uy tín như </a:t>
            </a:r>
            <a:r>
              <a:rPr lang="vi-VN" dirty="0" err="1">
                <a:latin typeface="Mavenpro"/>
              </a:rPr>
              <a:t>Roboflow</a:t>
            </a:r>
            <a:r>
              <a:rPr lang="vi-VN" dirty="0">
                <a:latin typeface="Mavenpro"/>
              </a:rPr>
              <a:t> </a:t>
            </a:r>
            <a:r>
              <a:rPr lang="vi-VN" dirty="0" err="1">
                <a:latin typeface="Mavenpro"/>
              </a:rPr>
              <a:t>Universe</a:t>
            </a:r>
            <a:r>
              <a:rPr lang="vi-VN" dirty="0">
                <a:latin typeface="Mavenpro"/>
              </a:rPr>
              <a:t>: </a:t>
            </a:r>
            <a:r>
              <a:rPr lang="vi-VN" dirty="0" err="1">
                <a:latin typeface="Mavenpro"/>
              </a:rPr>
              <a:t>Open</a:t>
            </a:r>
            <a:r>
              <a:rPr lang="vi-VN" dirty="0">
                <a:latin typeface="Mavenpro"/>
              </a:rPr>
              <a:t> </a:t>
            </a:r>
            <a:r>
              <a:rPr lang="vi-VN" dirty="0" err="1">
                <a:latin typeface="Mavenpro"/>
              </a:rPr>
              <a:t>Source</a:t>
            </a:r>
            <a:r>
              <a:rPr lang="vi-VN" dirty="0">
                <a:latin typeface="Mavenpro"/>
              </a:rPr>
              <a:t> </a:t>
            </a:r>
            <a:r>
              <a:rPr lang="vi-VN" dirty="0" err="1">
                <a:latin typeface="Mavenpro"/>
              </a:rPr>
              <a:t>Computer</a:t>
            </a:r>
            <a:r>
              <a:rPr lang="vi-VN" dirty="0">
                <a:latin typeface="Mavenpro"/>
              </a:rPr>
              <a:t> </a:t>
            </a:r>
            <a:r>
              <a:rPr lang="vi-VN" dirty="0" err="1">
                <a:latin typeface="Mavenpro"/>
              </a:rPr>
              <a:t>Vision</a:t>
            </a:r>
            <a:r>
              <a:rPr lang="vi-VN" dirty="0">
                <a:latin typeface="Mavenpro"/>
              </a:rPr>
              <a:t> </a:t>
            </a:r>
            <a:r>
              <a:rPr lang="vi-VN" dirty="0" err="1">
                <a:latin typeface="Mavenpro"/>
              </a:rPr>
              <a:t>Community</a:t>
            </a:r>
            <a:r>
              <a:rPr lang="vi-VN" dirty="0">
                <a:latin typeface="Mavenpro"/>
              </a:rPr>
              <a:t>, </a:t>
            </a:r>
            <a:r>
              <a:rPr lang="vi-VN" dirty="0" err="1">
                <a:latin typeface="Mavenpro"/>
              </a:rPr>
              <a:t>Find</a:t>
            </a:r>
            <a:r>
              <a:rPr lang="vi-VN" dirty="0">
                <a:latin typeface="Mavenpro"/>
              </a:rPr>
              <a:t> </a:t>
            </a:r>
            <a:r>
              <a:rPr lang="vi-VN" dirty="0" err="1">
                <a:latin typeface="Mavenpro"/>
              </a:rPr>
              <a:t>Open</a:t>
            </a:r>
            <a:r>
              <a:rPr lang="vi-VN" dirty="0">
                <a:latin typeface="Mavenpro"/>
              </a:rPr>
              <a:t> </a:t>
            </a:r>
            <a:r>
              <a:rPr lang="vi-VN" dirty="0" err="1">
                <a:latin typeface="Mavenpro"/>
              </a:rPr>
              <a:t>Datasets</a:t>
            </a:r>
            <a:r>
              <a:rPr lang="vi-VN" dirty="0">
                <a:latin typeface="Mavenpro"/>
              </a:rPr>
              <a:t> </a:t>
            </a:r>
            <a:r>
              <a:rPr lang="vi-VN" dirty="0" err="1">
                <a:latin typeface="Mavenpro"/>
              </a:rPr>
              <a:t>and</a:t>
            </a:r>
            <a:r>
              <a:rPr lang="vi-VN" dirty="0">
                <a:latin typeface="Mavenpro"/>
              </a:rPr>
              <a:t> </a:t>
            </a:r>
            <a:r>
              <a:rPr lang="vi-VN" dirty="0" err="1">
                <a:latin typeface="Mavenpro"/>
              </a:rPr>
              <a:t>Machine</a:t>
            </a:r>
            <a:r>
              <a:rPr lang="vi-VN" dirty="0">
                <a:latin typeface="Mavenpro"/>
              </a:rPr>
              <a:t> </a:t>
            </a:r>
            <a:r>
              <a:rPr lang="vi-VN" dirty="0" err="1">
                <a:latin typeface="Mavenpro"/>
              </a:rPr>
              <a:t>Learning</a:t>
            </a:r>
            <a:r>
              <a:rPr lang="vi-VN" dirty="0">
                <a:latin typeface="Mavenpro"/>
              </a:rPr>
              <a:t> </a:t>
            </a:r>
            <a:r>
              <a:rPr lang="vi-VN" dirty="0" err="1">
                <a:latin typeface="Mavenpro"/>
              </a:rPr>
              <a:t>Projects</a:t>
            </a:r>
            <a:r>
              <a:rPr lang="vi-VN" dirty="0">
                <a:latin typeface="Mavenpro"/>
              </a:rPr>
              <a:t> | </a:t>
            </a:r>
            <a:r>
              <a:rPr lang="vi-VN" dirty="0" err="1">
                <a:latin typeface="Mavenpro"/>
              </a:rPr>
              <a:t>Kaggle</a:t>
            </a:r>
            <a:r>
              <a:rPr lang="vi-VN" dirty="0">
                <a:latin typeface="Mavenpro"/>
              </a:rPr>
              <a:t> nên dữ liệu gần như là đã sạch và sắc nét. Đã kiểm tra </a:t>
            </a:r>
            <a:r>
              <a:rPr lang="vi-VN" dirty="0" err="1">
                <a:latin typeface="Mavenpro"/>
              </a:rPr>
              <a:t>data</a:t>
            </a:r>
            <a:r>
              <a:rPr lang="vi-VN" dirty="0">
                <a:latin typeface="Mavenpro"/>
              </a:rPr>
              <a:t> và thấy rất ít các nhiễu hay bị mờ. </a:t>
            </a:r>
            <a:r>
              <a:rPr lang="vi-VN" dirty="0" err="1">
                <a:latin typeface="Mavenpro"/>
              </a:rPr>
              <a:t>Data</a:t>
            </a:r>
            <a:r>
              <a:rPr lang="vi-VN" dirty="0">
                <a:latin typeface="Mavenpro"/>
              </a:rPr>
              <a:t> có các ảnh bị nhiễm muỗi tiêu (các chấm đốm nhỏ màu trắng đen) đấy là do tự tạo để tránh trường hợp mô hình bị </a:t>
            </a:r>
            <a:r>
              <a:rPr lang="vi-VN" dirty="0" err="1">
                <a:latin typeface="Mavenpro"/>
              </a:rPr>
              <a:t>underfit</a:t>
            </a:r>
            <a:r>
              <a:rPr lang="vi-VN" dirty="0">
                <a:latin typeface="Mavenpro"/>
              </a:rPr>
              <a:t>.</a:t>
            </a:r>
          </a:p>
        </p:txBody>
      </p:sp>
      <p:sp>
        <p:nvSpPr>
          <p:cNvPr id="7" name="TextBox 6">
            <a:extLst>
              <a:ext uri="{FF2B5EF4-FFF2-40B4-BE49-F238E27FC236}">
                <a16:creationId xmlns:a16="http://schemas.microsoft.com/office/drawing/2014/main" id="{C898859D-162A-B643-5442-2DB8AC7E7346}"/>
              </a:ext>
            </a:extLst>
          </p:cNvPr>
          <p:cNvSpPr txBox="1"/>
          <p:nvPr/>
        </p:nvSpPr>
        <p:spPr>
          <a:xfrm>
            <a:off x="4772723" y="1525309"/>
            <a:ext cx="3693796" cy="1877437"/>
          </a:xfrm>
          <a:prstGeom prst="rect">
            <a:avLst/>
          </a:prstGeom>
          <a:noFill/>
        </p:spPr>
        <p:txBody>
          <a:bodyPr wrap="square">
            <a:spAutoFit/>
          </a:bodyPr>
          <a:lstStyle/>
          <a:p>
            <a:r>
              <a:rPr lang="vi-VN" sz="1800" b="1" dirty="0">
                <a:latin typeface="Mavenpro"/>
              </a:rPr>
              <a:t>Mở rộng dữ liệu (nếu cần)</a:t>
            </a:r>
          </a:p>
          <a:p>
            <a:pPr algn="just"/>
            <a:r>
              <a:rPr lang="vi-VN" dirty="0">
                <a:latin typeface="Mavenpro"/>
              </a:rPr>
              <a:t>Mô hình xây dựng chưa có độ chính xác cao trong tập dữ liệu huấn luyện cũng như tổng quát hóa với tổng thể dữ liệu. Khi hiện tượng </a:t>
            </a:r>
            <a:r>
              <a:rPr lang="vi-VN" dirty="0" err="1">
                <a:latin typeface="Mavenpro"/>
              </a:rPr>
              <a:t>Underfitting</a:t>
            </a:r>
            <a:r>
              <a:rPr lang="vi-VN" dirty="0">
                <a:latin typeface="Mavenpro"/>
              </a:rPr>
              <a:t> xảy ra, mô hình đó sẽ không phải là tốt với bất kì bộ dữ liệu nào trong vấn đề đang nhắc tới. Thì chúng ta phải mở rộng mô hình </a:t>
            </a:r>
            <a:r>
              <a:rPr lang="vi-VN" dirty="0" err="1">
                <a:latin typeface="Mavenpro"/>
              </a:rPr>
              <a:t>train</a:t>
            </a:r>
            <a:r>
              <a:rPr lang="vi-VN" dirty="0">
                <a:latin typeface="Mavenpro"/>
              </a:rPr>
              <a:t> lại từ đầu. </a:t>
            </a:r>
          </a:p>
        </p:txBody>
      </p:sp>
    </p:spTree>
    <p:extLst>
      <p:ext uri="{BB962C8B-B14F-4D97-AF65-F5344CB8AC3E}">
        <p14:creationId xmlns:p14="http://schemas.microsoft.com/office/powerpoint/2010/main" val="943567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01682"/>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Xây</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Dựng</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Mô</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Hình</a:t>
            </a:r>
            <a:endParaRPr lang="vi-VN" b="1" dirty="0">
              <a:latin typeface="Mavenpro"/>
            </a:endParaRPr>
          </a:p>
        </p:txBody>
      </p:sp>
      <p:sp>
        <p:nvSpPr>
          <p:cNvPr id="2" name="TextBox 1">
            <a:extLst>
              <a:ext uri="{FF2B5EF4-FFF2-40B4-BE49-F238E27FC236}">
                <a16:creationId xmlns:a16="http://schemas.microsoft.com/office/drawing/2014/main" id="{2781739C-6238-A250-C0EE-638B9CE46B03}"/>
              </a:ext>
            </a:extLst>
          </p:cNvPr>
          <p:cNvSpPr txBox="1"/>
          <p:nvPr/>
        </p:nvSpPr>
        <p:spPr>
          <a:xfrm>
            <a:off x="2102689" y="1201421"/>
            <a:ext cx="4938620" cy="338554"/>
          </a:xfrm>
          <a:prstGeom prst="rect">
            <a:avLst/>
          </a:prstGeom>
          <a:noFill/>
        </p:spPr>
        <p:txBody>
          <a:bodyPr wrap="square">
            <a:spAutoFit/>
          </a:bodyPr>
          <a:lstStyle/>
          <a:p>
            <a:r>
              <a:rPr lang="en-US" sz="1600" dirty="0" err="1">
                <a:latin typeface="Mavenpro"/>
                <a:cs typeface="Times New Roman" panose="02020603050405020304" pitchFamily="18" charset="0"/>
              </a:rPr>
              <a:t>Sử</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dụng</a:t>
            </a:r>
            <a:r>
              <a:rPr lang="en-US" sz="1600" dirty="0">
                <a:latin typeface="Mavenpro"/>
                <a:cs typeface="Times New Roman" panose="02020603050405020304" pitchFamily="18" charset="0"/>
              </a:rPr>
              <a:t> Google </a:t>
            </a:r>
            <a:r>
              <a:rPr lang="en-US" sz="1600" dirty="0" err="1">
                <a:latin typeface="Mavenpro"/>
                <a:cs typeface="Times New Roman" panose="02020603050405020304" pitchFamily="18" charset="0"/>
              </a:rPr>
              <a:t>Colab</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để</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huấn</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luyện</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mô</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hình</a:t>
            </a:r>
            <a:r>
              <a:rPr lang="en-US" sz="1600" dirty="0">
                <a:latin typeface="Mavenpro"/>
                <a:cs typeface="Times New Roman" panose="02020603050405020304" pitchFamily="18" charset="0"/>
              </a:rPr>
              <a:t> YOLOv10x.</a:t>
            </a:r>
          </a:p>
        </p:txBody>
      </p:sp>
      <p:pic>
        <p:nvPicPr>
          <p:cNvPr id="3" name="Picture 2">
            <a:extLst>
              <a:ext uri="{FF2B5EF4-FFF2-40B4-BE49-F238E27FC236}">
                <a16:creationId xmlns:a16="http://schemas.microsoft.com/office/drawing/2014/main" id="{52D4F964-8E12-6927-7A9B-088543E8A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155" y="3078943"/>
            <a:ext cx="2491320" cy="1323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7E46E0-1DD2-58B2-85C9-71F4ABFC6131}"/>
              </a:ext>
            </a:extLst>
          </p:cNvPr>
          <p:cNvPicPr>
            <a:picLocks noChangeAspect="1"/>
          </p:cNvPicPr>
          <p:nvPr/>
        </p:nvPicPr>
        <p:blipFill>
          <a:blip r:embed="rId3"/>
          <a:stretch>
            <a:fillRect/>
          </a:stretch>
        </p:blipFill>
        <p:spPr>
          <a:xfrm>
            <a:off x="514814" y="1678493"/>
            <a:ext cx="2451917" cy="1302450"/>
          </a:xfrm>
          <a:prstGeom prst="rect">
            <a:avLst/>
          </a:prstGeom>
        </p:spPr>
      </p:pic>
      <p:pic>
        <p:nvPicPr>
          <p:cNvPr id="7" name="Picture 6">
            <a:extLst>
              <a:ext uri="{FF2B5EF4-FFF2-40B4-BE49-F238E27FC236}">
                <a16:creationId xmlns:a16="http://schemas.microsoft.com/office/drawing/2014/main" id="{5C6A9B03-F333-BF25-20AD-895366D69FF7}"/>
              </a:ext>
            </a:extLst>
          </p:cNvPr>
          <p:cNvPicPr>
            <a:picLocks noChangeAspect="1"/>
          </p:cNvPicPr>
          <p:nvPr/>
        </p:nvPicPr>
        <p:blipFill>
          <a:blip r:embed="rId4"/>
          <a:stretch>
            <a:fillRect/>
          </a:stretch>
        </p:blipFill>
        <p:spPr>
          <a:xfrm>
            <a:off x="3360265" y="2238162"/>
            <a:ext cx="2570356" cy="1365364"/>
          </a:xfrm>
          <a:prstGeom prst="rect">
            <a:avLst/>
          </a:prstGeom>
        </p:spPr>
      </p:pic>
    </p:spTree>
    <p:extLst>
      <p:ext uri="{BB962C8B-B14F-4D97-AF65-F5344CB8AC3E}">
        <p14:creationId xmlns:p14="http://schemas.microsoft.com/office/powerpoint/2010/main" val="624171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429787" y="1516082"/>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Xây</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Dựng</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Mô</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Hình</a:t>
            </a:r>
            <a:endParaRPr lang="vi-VN" b="1" dirty="0">
              <a:latin typeface="Mavenpro"/>
            </a:endParaRPr>
          </a:p>
        </p:txBody>
      </p:sp>
      <p:pic>
        <p:nvPicPr>
          <p:cNvPr id="5" name="Picture 4">
            <a:extLst>
              <a:ext uri="{FF2B5EF4-FFF2-40B4-BE49-F238E27FC236}">
                <a16:creationId xmlns:a16="http://schemas.microsoft.com/office/drawing/2014/main" id="{EE333528-D340-3CC4-FBCE-00510E34E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174" y="728304"/>
            <a:ext cx="1146245" cy="3686891"/>
          </a:xfrm>
          <a:prstGeom prst="rect">
            <a:avLst/>
          </a:prstGeom>
        </p:spPr>
      </p:pic>
      <p:sp>
        <p:nvSpPr>
          <p:cNvPr id="8" name="TextBox 7">
            <a:extLst>
              <a:ext uri="{FF2B5EF4-FFF2-40B4-BE49-F238E27FC236}">
                <a16:creationId xmlns:a16="http://schemas.microsoft.com/office/drawing/2014/main" id="{25AF5836-A844-F18A-33BD-F493883B5723}"/>
              </a:ext>
            </a:extLst>
          </p:cNvPr>
          <p:cNvSpPr txBox="1"/>
          <p:nvPr/>
        </p:nvSpPr>
        <p:spPr>
          <a:xfrm>
            <a:off x="1222917" y="2365535"/>
            <a:ext cx="4572000" cy="738664"/>
          </a:xfrm>
          <a:prstGeom prst="rect">
            <a:avLst/>
          </a:prstGeom>
          <a:noFill/>
        </p:spPr>
        <p:txBody>
          <a:bodyPr wrap="square">
            <a:spAutoFit/>
          </a:bodyPr>
          <a:lstStyle/>
          <a:p>
            <a:r>
              <a:rPr lang="en-US" sz="1400" dirty="0">
                <a:latin typeface="Mavenpro"/>
                <a:cs typeface="Times New Roman" panose="02020603050405020304" pitchFamily="18" charset="0"/>
              </a:rPr>
              <a:t>Sau </a:t>
            </a:r>
            <a:r>
              <a:rPr lang="en-US" sz="1400" dirty="0" err="1">
                <a:latin typeface="Mavenpro"/>
                <a:cs typeface="Times New Roman" panose="02020603050405020304" pitchFamily="18" charset="0"/>
              </a:rPr>
              <a:t>khi</a:t>
            </a:r>
            <a:r>
              <a:rPr lang="en-US" sz="1400" dirty="0">
                <a:latin typeface="Mavenpro"/>
                <a:cs typeface="Times New Roman" panose="02020603050405020304" pitchFamily="18" charset="0"/>
              </a:rPr>
              <a:t> train </a:t>
            </a:r>
            <a:r>
              <a:rPr lang="en-US" sz="1400" dirty="0" err="1">
                <a:latin typeface="Mavenpro"/>
                <a:cs typeface="Times New Roman" panose="02020603050405020304" pitchFamily="18" charset="0"/>
              </a:rPr>
              <a:t>mô</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hình</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thì</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mô</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hình</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được</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xuất</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ra</a:t>
            </a:r>
            <a:r>
              <a:rPr lang="en-US" sz="1400" dirty="0">
                <a:latin typeface="Mavenpro"/>
                <a:cs typeface="Times New Roman" panose="02020603050405020304" pitchFamily="18" charset="0"/>
              </a:rPr>
              <a:t> bao </a:t>
            </a:r>
            <a:r>
              <a:rPr lang="en-US" sz="1400" dirty="0" err="1">
                <a:latin typeface="Mavenpro"/>
                <a:cs typeface="Times New Roman" panose="02020603050405020304" pitchFamily="18" charset="0"/>
              </a:rPr>
              <a:t>gồm</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những</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thành</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phần</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như</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hình</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bên</a:t>
            </a:r>
            <a:r>
              <a:rPr lang="en-US" sz="1400" dirty="0">
                <a:latin typeface="Mavenpro"/>
                <a:cs typeface="Times New Roman" panose="02020603050405020304" pitchFamily="18" charset="0"/>
              </a:rPr>
              <a:t> ta </a:t>
            </a:r>
            <a:r>
              <a:rPr lang="en-US" sz="1400" dirty="0" err="1">
                <a:latin typeface="Mavenpro"/>
                <a:cs typeface="Times New Roman" panose="02020603050405020304" pitchFamily="18" charset="0"/>
              </a:rPr>
              <a:t>chỉ</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việc</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lưu</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lại</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các</a:t>
            </a:r>
            <a:r>
              <a:rPr lang="en-US" sz="1400" dirty="0">
                <a:latin typeface="Mavenpro"/>
                <a:cs typeface="Times New Roman" panose="02020603050405020304" pitchFamily="18" charset="0"/>
              </a:rPr>
              <a:t> file </a:t>
            </a:r>
            <a:r>
              <a:rPr lang="en-US" sz="1400" dirty="0" err="1">
                <a:latin typeface="Mavenpro"/>
                <a:cs typeface="Times New Roman" panose="02020603050405020304" pitchFamily="18" charset="0"/>
              </a:rPr>
              <a:t>cần</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thiết</a:t>
            </a:r>
            <a:endParaRPr lang="en-US" sz="1400" dirty="0">
              <a:latin typeface="Mavenpro"/>
              <a:cs typeface="Times New Roman" panose="02020603050405020304" pitchFamily="18" charset="0"/>
            </a:endParaRPr>
          </a:p>
        </p:txBody>
      </p:sp>
    </p:spTree>
    <p:extLst>
      <p:ext uri="{BB962C8B-B14F-4D97-AF65-F5344CB8AC3E}">
        <p14:creationId xmlns:p14="http://schemas.microsoft.com/office/powerpoint/2010/main" val="2492287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882185" y="584161"/>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Xây</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Dựng</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Giao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Diện</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Bằng</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Tkinter</a:t>
            </a:r>
            <a:endParaRPr lang="vi-VN" b="1" dirty="0">
              <a:latin typeface="Mavenpro"/>
            </a:endParaRPr>
          </a:p>
        </p:txBody>
      </p:sp>
      <p:pic>
        <p:nvPicPr>
          <p:cNvPr id="2" name="Picture 1">
            <a:extLst>
              <a:ext uri="{FF2B5EF4-FFF2-40B4-BE49-F238E27FC236}">
                <a16:creationId xmlns:a16="http://schemas.microsoft.com/office/drawing/2014/main" id="{69273307-A731-1480-6F76-9478DF8FA411}"/>
              </a:ext>
            </a:extLst>
          </p:cNvPr>
          <p:cNvPicPr>
            <a:picLocks noChangeAspect="1"/>
          </p:cNvPicPr>
          <p:nvPr/>
        </p:nvPicPr>
        <p:blipFill>
          <a:blip r:embed="rId2"/>
          <a:stretch>
            <a:fillRect/>
          </a:stretch>
        </p:blipFill>
        <p:spPr>
          <a:xfrm>
            <a:off x="5892774" y="1442224"/>
            <a:ext cx="2589587" cy="1781277"/>
          </a:xfrm>
          <a:prstGeom prst="rect">
            <a:avLst/>
          </a:prstGeom>
        </p:spPr>
      </p:pic>
      <p:pic>
        <p:nvPicPr>
          <p:cNvPr id="3" name="Picture 2">
            <a:extLst>
              <a:ext uri="{FF2B5EF4-FFF2-40B4-BE49-F238E27FC236}">
                <a16:creationId xmlns:a16="http://schemas.microsoft.com/office/drawing/2014/main" id="{F5E4F2A1-6CF2-56BB-CA57-D9D2A13A484B}"/>
              </a:ext>
            </a:extLst>
          </p:cNvPr>
          <p:cNvPicPr>
            <a:picLocks noChangeAspect="1"/>
          </p:cNvPicPr>
          <p:nvPr/>
        </p:nvPicPr>
        <p:blipFill>
          <a:blip r:embed="rId3"/>
          <a:stretch>
            <a:fillRect/>
          </a:stretch>
        </p:blipFill>
        <p:spPr>
          <a:xfrm>
            <a:off x="5892774" y="3377617"/>
            <a:ext cx="2600674" cy="625479"/>
          </a:xfrm>
          <a:prstGeom prst="rect">
            <a:avLst/>
          </a:prstGeom>
        </p:spPr>
      </p:pic>
      <p:sp>
        <p:nvSpPr>
          <p:cNvPr id="6" name="TextBox 5">
            <a:extLst>
              <a:ext uri="{FF2B5EF4-FFF2-40B4-BE49-F238E27FC236}">
                <a16:creationId xmlns:a16="http://schemas.microsoft.com/office/drawing/2014/main" id="{D29CEA98-C712-BE02-F74E-8FD8F7B768D7}"/>
              </a:ext>
            </a:extLst>
          </p:cNvPr>
          <p:cNvSpPr txBox="1"/>
          <p:nvPr/>
        </p:nvSpPr>
        <p:spPr>
          <a:xfrm>
            <a:off x="965227" y="2332862"/>
            <a:ext cx="4572000" cy="307777"/>
          </a:xfrm>
          <a:prstGeom prst="rect">
            <a:avLst/>
          </a:prstGeom>
          <a:noFill/>
        </p:spPr>
        <p:txBody>
          <a:bodyPr wrap="square">
            <a:spAutoFit/>
          </a:bodyPr>
          <a:lstStyle/>
          <a:p>
            <a:r>
              <a:rPr lang="en-US" sz="1400" dirty="0" err="1">
                <a:latin typeface="Mavenpro"/>
                <a:cs typeface="Times New Roman" panose="02020603050405020304" pitchFamily="18" charset="0"/>
              </a:rPr>
              <a:t>Tải</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các</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thư</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viện</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sử</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dụng</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và</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tải</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mô</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hình</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sau</a:t>
            </a:r>
            <a:r>
              <a:rPr lang="en-US" sz="1400" dirty="0">
                <a:latin typeface="Mavenpro"/>
                <a:cs typeface="Times New Roman" panose="02020603050405020304" pitchFamily="18" charset="0"/>
              </a:rPr>
              <a:t> </a:t>
            </a:r>
            <a:r>
              <a:rPr lang="en-US" sz="1400" dirty="0" err="1">
                <a:latin typeface="Mavenpro"/>
                <a:cs typeface="Times New Roman" panose="02020603050405020304" pitchFamily="18" charset="0"/>
              </a:rPr>
              <a:t>khi</a:t>
            </a:r>
            <a:r>
              <a:rPr lang="en-US" sz="1400" dirty="0">
                <a:latin typeface="Mavenpro"/>
                <a:cs typeface="Times New Roman" panose="02020603050405020304" pitchFamily="18" charset="0"/>
              </a:rPr>
              <a:t> train </a:t>
            </a:r>
            <a:r>
              <a:rPr lang="en-US" sz="1400" dirty="0" err="1">
                <a:latin typeface="Mavenpro"/>
                <a:cs typeface="Times New Roman" panose="02020603050405020304" pitchFamily="18" charset="0"/>
              </a:rPr>
              <a:t>xong</a:t>
            </a:r>
            <a:r>
              <a:rPr lang="en-US" sz="1400" dirty="0">
                <a:latin typeface="Mavenpro"/>
                <a:cs typeface="Times New Roman" panose="02020603050405020304" pitchFamily="18" charset="0"/>
              </a:rPr>
              <a:t> </a:t>
            </a:r>
          </a:p>
        </p:txBody>
      </p:sp>
    </p:spTree>
    <p:extLst>
      <p:ext uri="{BB962C8B-B14F-4D97-AF65-F5344CB8AC3E}">
        <p14:creationId xmlns:p14="http://schemas.microsoft.com/office/powerpoint/2010/main" val="798025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0" y="1173971"/>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Hàm</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detect_license_plate</a:t>
            </a:r>
            <a:endParaRPr lang="vi-VN" b="1" dirty="0">
              <a:latin typeface="Mavenpro"/>
            </a:endParaRPr>
          </a:p>
        </p:txBody>
      </p:sp>
      <p:pic>
        <p:nvPicPr>
          <p:cNvPr id="10" name="Picture 9">
            <a:extLst>
              <a:ext uri="{FF2B5EF4-FFF2-40B4-BE49-F238E27FC236}">
                <a16:creationId xmlns:a16="http://schemas.microsoft.com/office/drawing/2014/main" id="{8AAD69B1-1A71-3B54-23E4-817FB7E91EDF}"/>
              </a:ext>
            </a:extLst>
          </p:cNvPr>
          <p:cNvPicPr>
            <a:picLocks noChangeAspect="1"/>
          </p:cNvPicPr>
          <p:nvPr/>
        </p:nvPicPr>
        <p:blipFill>
          <a:blip r:embed="rId2"/>
          <a:srcRect l="6690" t="6792" r="6691" b="6342"/>
          <a:stretch/>
        </p:blipFill>
        <p:spPr>
          <a:xfrm>
            <a:off x="5456663" y="910217"/>
            <a:ext cx="3350711" cy="3323065"/>
          </a:xfrm>
          <a:prstGeom prst="rect">
            <a:avLst/>
          </a:prstGeom>
        </p:spPr>
      </p:pic>
      <p:sp>
        <p:nvSpPr>
          <p:cNvPr id="12" name="TextBox 11">
            <a:extLst>
              <a:ext uri="{FF2B5EF4-FFF2-40B4-BE49-F238E27FC236}">
                <a16:creationId xmlns:a16="http://schemas.microsoft.com/office/drawing/2014/main" id="{C2460084-E2DA-D0F6-F6D2-6F98DBF679DE}"/>
              </a:ext>
            </a:extLst>
          </p:cNvPr>
          <p:cNvSpPr txBox="1"/>
          <p:nvPr/>
        </p:nvSpPr>
        <p:spPr>
          <a:xfrm>
            <a:off x="568896" y="2119413"/>
            <a:ext cx="4612888" cy="904671"/>
          </a:xfrm>
          <a:prstGeom prst="rect">
            <a:avLst/>
          </a:prstGeom>
          <a:noFill/>
        </p:spPr>
        <p:txBody>
          <a:bodyPr wrap="square">
            <a:spAutoFit/>
          </a:bodyPr>
          <a:lstStyle/>
          <a:p>
            <a:pPr algn="just">
              <a:lnSpc>
                <a:spcPct val="130000"/>
              </a:lnSpc>
              <a:spcBef>
                <a:spcPts val="600"/>
              </a:spcBef>
              <a:spcAft>
                <a:spcPts val="600"/>
              </a:spcAft>
            </a:pPr>
            <a:r>
              <a:rPr lang="en-US" sz="1400" kern="100" dirty="0" err="1">
                <a:effectLst/>
                <a:latin typeface="Mavenpro"/>
                <a:ea typeface="Calibri" panose="020F0502020204030204" pitchFamily="34" charset="0"/>
                <a:cs typeface="Arial" panose="020B0604020202020204" pitchFamily="34" charset="0"/>
              </a:rPr>
              <a:t>Chúng</a:t>
            </a:r>
            <a:r>
              <a:rPr lang="en-US" sz="1400" kern="100" dirty="0">
                <a:effectLst/>
                <a:latin typeface="Mavenpro"/>
                <a:ea typeface="Calibri" panose="020F0502020204030204" pitchFamily="34" charset="0"/>
                <a:cs typeface="Arial" panose="020B0604020202020204" pitchFamily="34" charset="0"/>
              </a:rPr>
              <a:t> ta </a:t>
            </a:r>
            <a:r>
              <a:rPr lang="en-US" sz="1400" kern="100" dirty="0" err="1">
                <a:effectLst/>
                <a:latin typeface="Mavenpro"/>
                <a:ea typeface="Calibri" panose="020F0502020204030204" pitchFamily="34" charset="0"/>
                <a:cs typeface="Arial" panose="020B0604020202020204" pitchFamily="34" charset="0"/>
              </a:rPr>
              <a:t>cần</a:t>
            </a:r>
            <a:r>
              <a:rPr lang="en-US" sz="1400" kern="100" dirty="0">
                <a:effectLst/>
                <a:latin typeface="Mavenpro"/>
                <a:ea typeface="Calibri" panose="020F0502020204030204" pitchFamily="34" charset="0"/>
                <a:cs typeface="Arial" panose="020B0604020202020204" pitchFamily="34" charset="0"/>
              </a:rPr>
              <a:t> 1 </a:t>
            </a:r>
            <a:r>
              <a:rPr lang="en-US" sz="1400" kern="100" dirty="0" err="1">
                <a:effectLst/>
                <a:latin typeface="Mavenpro"/>
                <a:ea typeface="Calibri" panose="020F0502020204030204" pitchFamily="34" charset="0"/>
                <a:cs typeface="Arial" panose="020B0604020202020204" pitchFamily="34" charset="0"/>
              </a:rPr>
              <a:t>hàm</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để</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lấy</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ảnh</a:t>
            </a:r>
            <a:r>
              <a:rPr lang="en-US" sz="1400" kern="100" dirty="0">
                <a:effectLst/>
                <a:latin typeface="Mavenpro"/>
                <a:ea typeface="Calibri" panose="020F0502020204030204" pitchFamily="34" charset="0"/>
                <a:cs typeface="Arial" panose="020B0604020202020204" pitchFamily="34" charset="0"/>
              </a:rPr>
              <a:t> crop </a:t>
            </a:r>
            <a:r>
              <a:rPr lang="en-US" sz="1400" kern="100" dirty="0" err="1">
                <a:effectLst/>
                <a:latin typeface="Mavenpro"/>
                <a:ea typeface="Calibri" panose="020F0502020204030204" pitchFamily="34" charset="0"/>
                <a:cs typeface="Arial" panose="020B0604020202020204" pitchFamily="34" charset="0"/>
              </a:rPr>
              <a:t>sau</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khi</a:t>
            </a:r>
            <a:r>
              <a:rPr lang="en-US" sz="1400" kern="100" dirty="0">
                <a:effectLst/>
                <a:latin typeface="Mavenpro"/>
                <a:ea typeface="Calibri" panose="020F0502020204030204" pitchFamily="34" charset="0"/>
                <a:cs typeface="Arial" panose="020B0604020202020204" pitchFamily="34" charset="0"/>
              </a:rPr>
              <a:t> train model </a:t>
            </a:r>
            <a:r>
              <a:rPr lang="en-US" sz="1400" kern="100" dirty="0" err="1">
                <a:effectLst/>
                <a:latin typeface="Mavenpro"/>
                <a:ea typeface="Calibri" panose="020F0502020204030204" pitchFamily="34" charset="0"/>
                <a:cs typeface="Arial" panose="020B0604020202020204" pitchFamily="34" charset="0"/>
              </a:rPr>
              <a:t>ra</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để</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tiến</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hành</a:t>
            </a:r>
            <a:r>
              <a:rPr lang="en-US" sz="1400" kern="100" dirty="0">
                <a:effectLst/>
                <a:latin typeface="Mavenpro"/>
                <a:ea typeface="Calibri" panose="020F0502020204030204" pitchFamily="34" charset="0"/>
                <a:cs typeface="Arial" panose="020B0604020202020204" pitchFamily="34" charset="0"/>
              </a:rPr>
              <a:t> detect </a:t>
            </a:r>
            <a:r>
              <a:rPr lang="en-US" sz="1400" kern="100" dirty="0" err="1">
                <a:effectLst/>
                <a:latin typeface="Mavenpro"/>
                <a:ea typeface="Calibri" panose="020F0502020204030204" pitchFamily="34" charset="0"/>
                <a:cs typeface="Arial" panose="020B0604020202020204" pitchFamily="34" charset="0"/>
              </a:rPr>
              <a:t>kí</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tự</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trong</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ảnh</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đó</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ra.</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Chúng</a:t>
            </a:r>
            <a:r>
              <a:rPr lang="en-US" sz="1400" kern="100" dirty="0">
                <a:effectLst/>
                <a:latin typeface="Mavenpro"/>
                <a:ea typeface="Calibri" panose="020F0502020204030204" pitchFamily="34" charset="0"/>
                <a:cs typeface="Arial" panose="020B0604020202020204" pitchFamily="34" charset="0"/>
              </a:rPr>
              <a:t> ta </a:t>
            </a:r>
            <a:r>
              <a:rPr lang="en-US" sz="1400" kern="100" dirty="0" err="1">
                <a:effectLst/>
                <a:latin typeface="Mavenpro"/>
                <a:ea typeface="Calibri" panose="020F0502020204030204" pitchFamily="34" charset="0"/>
                <a:cs typeface="Arial" panose="020B0604020202020204" pitchFamily="34" charset="0"/>
              </a:rPr>
              <a:t>xây</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dựng</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hàm</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này</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để</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phục</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vụ</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điều</a:t>
            </a:r>
            <a:r>
              <a:rPr lang="en-US" sz="1400" kern="100" dirty="0">
                <a:effectLst/>
                <a:latin typeface="Mavenpro"/>
                <a:ea typeface="Calibri" panose="020F0502020204030204" pitchFamily="34" charset="0"/>
                <a:cs typeface="Arial" panose="020B0604020202020204" pitchFamily="34" charset="0"/>
              </a:rPr>
              <a:t> </a:t>
            </a:r>
            <a:r>
              <a:rPr lang="en-US" sz="1400" kern="100" dirty="0" err="1">
                <a:effectLst/>
                <a:latin typeface="Mavenpro"/>
                <a:ea typeface="Calibri" panose="020F0502020204030204" pitchFamily="34" charset="0"/>
                <a:cs typeface="Arial" panose="020B0604020202020204" pitchFamily="34" charset="0"/>
              </a:rPr>
              <a:t>đó</a:t>
            </a:r>
            <a:r>
              <a:rPr lang="en-US" sz="1400" kern="100" dirty="0">
                <a:effectLst/>
                <a:latin typeface="Mavenpro"/>
                <a:ea typeface="Calibri" panose="020F0502020204030204" pitchFamily="34" charset="0"/>
                <a:cs typeface="Arial" panose="020B0604020202020204" pitchFamily="34" charset="0"/>
              </a:rPr>
              <a:t>.</a:t>
            </a:r>
            <a:endParaRPr lang="vi-VN" sz="1400" kern="100" dirty="0">
              <a:effectLst/>
              <a:latin typeface="Mavenpro"/>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56432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16410"/>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Hàm</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get_text_from_images</a:t>
            </a:r>
            <a:endParaRPr lang="vi-VN" b="1" dirty="0">
              <a:latin typeface="Mavenpro"/>
            </a:endParaRPr>
          </a:p>
        </p:txBody>
      </p:sp>
      <p:sp>
        <p:nvSpPr>
          <p:cNvPr id="12" name="TextBox 11">
            <a:extLst>
              <a:ext uri="{FF2B5EF4-FFF2-40B4-BE49-F238E27FC236}">
                <a16:creationId xmlns:a16="http://schemas.microsoft.com/office/drawing/2014/main" id="{C2460084-E2DA-D0F6-F6D2-6F98DBF679DE}"/>
              </a:ext>
            </a:extLst>
          </p:cNvPr>
          <p:cNvSpPr txBox="1"/>
          <p:nvPr/>
        </p:nvSpPr>
        <p:spPr>
          <a:xfrm>
            <a:off x="1553736" y="1341125"/>
            <a:ext cx="6705599" cy="954107"/>
          </a:xfrm>
          <a:prstGeom prst="rect">
            <a:avLst/>
          </a:prstGeom>
          <a:noFill/>
        </p:spPr>
        <p:txBody>
          <a:bodyPr wrap="square">
            <a:spAutoFit/>
          </a:bodyPr>
          <a:lstStyle/>
          <a:p>
            <a:pPr algn="ctr">
              <a:spcBef>
                <a:spcPts val="600"/>
              </a:spcBef>
              <a:spcAft>
                <a:spcPts val="600"/>
              </a:spcAft>
            </a:pPr>
            <a:r>
              <a:rPr lang="en-US" kern="100" dirty="0" err="1">
                <a:effectLst/>
                <a:latin typeface="Times New Roman" panose="02020603050405020304" pitchFamily="18" charset="0"/>
                <a:ea typeface="Calibri" panose="020F0502020204030204" pitchFamily="34" charset="0"/>
                <a:cs typeface="Arial" panose="020B0604020202020204" pitchFamily="34" charset="0"/>
              </a:rPr>
              <a:t>Chúng</a:t>
            </a:r>
            <a:r>
              <a:rPr lang="en-US" kern="100" dirty="0">
                <a:effectLst/>
                <a:latin typeface="Times New Roman" panose="02020603050405020304" pitchFamily="18" charset="0"/>
                <a:ea typeface="Calibri" panose="020F0502020204030204" pitchFamily="34" charset="0"/>
                <a:cs typeface="Arial" panose="020B0604020202020204" pitchFamily="34" charset="0"/>
              </a:rPr>
              <a:t> ta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sẽ</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dùng</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thư</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viện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b="1" i="1" kern="100" dirty="0" err="1">
                <a:effectLst/>
                <a:latin typeface="Times New Roman" panose="02020603050405020304" pitchFamily="18" charset="0"/>
                <a:ea typeface="Calibri" panose="020F0502020204030204" pitchFamily="34" charset="0"/>
                <a:cs typeface="Arial" panose="020B0604020202020204" pitchFamily="34" charset="0"/>
              </a:rPr>
              <a:t>easyocr</a:t>
            </a:r>
            <a:r>
              <a:rPr lang="en-US" b="1" i="1"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thực</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hiện</a:t>
            </a:r>
            <a:r>
              <a:rPr lang="en-US" kern="100" dirty="0">
                <a:effectLst/>
                <a:latin typeface="Times New Roman" panose="02020603050405020304" pitchFamily="18" charset="0"/>
                <a:ea typeface="Calibri" panose="020F0502020204030204" pitchFamily="34" charset="0"/>
                <a:cs typeface="Arial" panose="020B0604020202020204" pitchFamily="34" charset="0"/>
              </a:rPr>
              <a:t> detect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lấy</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các</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kí</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tự</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trên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Chúng</a:t>
            </a:r>
            <a:r>
              <a:rPr lang="en-US" kern="100" dirty="0">
                <a:effectLst/>
                <a:latin typeface="Times New Roman" panose="02020603050405020304" pitchFamily="18" charset="0"/>
                <a:ea typeface="Calibri" panose="020F0502020204030204" pitchFamily="34" charset="0"/>
                <a:cs typeface="Arial" panose="020B0604020202020204" pitchFamily="34" charset="0"/>
              </a:rPr>
              <a:t> ta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nạp</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thư</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viện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ngôn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ngữ</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tiếng</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anh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vào</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biến</a:t>
            </a:r>
            <a:r>
              <a:rPr lang="en-US" kern="100" dirty="0">
                <a:effectLst/>
                <a:latin typeface="Times New Roman" panose="02020603050405020304" pitchFamily="18" charset="0"/>
                <a:ea typeface="Calibri" panose="020F0502020204030204" pitchFamily="34" charset="0"/>
                <a:cs typeface="Arial" panose="020B0604020202020204" pitchFamily="34" charset="0"/>
              </a:rPr>
              <a:t> reader. Sau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đó</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tiến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hành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đọc</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Trường</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hợp</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biển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số</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xe</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có</a:t>
            </a:r>
            <a:r>
              <a:rPr lang="en-US" kern="100" dirty="0">
                <a:effectLst/>
                <a:latin typeface="Times New Roman" panose="02020603050405020304" pitchFamily="18" charset="0"/>
                <a:ea typeface="Calibri" panose="020F0502020204030204" pitchFamily="34" charset="0"/>
                <a:cs typeface="Arial" panose="020B0604020202020204" pitchFamily="34" charset="0"/>
              </a:rPr>
              <a:t> 2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dòng</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thì</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ra</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tiến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hành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kết</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hợp</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các</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dòng</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văn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bản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thành</a:t>
            </a:r>
            <a:r>
              <a:rPr lang="en-US" kern="100" dirty="0">
                <a:effectLst/>
                <a:latin typeface="Times New Roman" panose="02020603050405020304" pitchFamily="18" charset="0"/>
                <a:ea typeface="Calibri" panose="020F0502020204030204" pitchFamily="34" charset="0"/>
                <a:cs typeface="Arial" panose="020B0604020202020204" pitchFamily="34" charset="0"/>
              </a:rPr>
              <a:t> 1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chuỗi</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duy</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nhất</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Tiến</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hành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tính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chính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xác</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hình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ảnh</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và</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kí</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tự</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xuất</a:t>
            </a:r>
            <a:r>
              <a:rPr lang="en-US" kern="100" dirty="0">
                <a:effectLst/>
                <a:latin typeface="Times New Roman" panose="02020603050405020304" pitchFamily="18" charset="0"/>
                <a:ea typeface="Calibri" panose="020F0502020204030204" pitchFamily="34" charset="0"/>
                <a:cs typeface="Arial" panose="020B0604020202020204" pitchFamily="34" charset="0"/>
              </a:rPr>
              <a:t> </a:t>
            </a:r>
            <a:r>
              <a:rPr lang="en-US" kern="100" dirty="0" err="1">
                <a:effectLst/>
                <a:latin typeface="Times New Roman" panose="02020603050405020304" pitchFamily="18" charset="0"/>
                <a:ea typeface="Calibri" panose="020F0502020204030204" pitchFamily="34" charset="0"/>
                <a:cs typeface="Arial" panose="020B0604020202020204" pitchFamily="34" charset="0"/>
              </a:rPr>
              <a:t>ra.</a:t>
            </a:r>
            <a:endParaRPr lang="vi-VN" kern="1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6550BC-B76F-2C66-BEFA-A704D703B112}"/>
              </a:ext>
            </a:extLst>
          </p:cNvPr>
          <p:cNvPicPr>
            <a:picLocks noChangeAspect="1"/>
          </p:cNvPicPr>
          <p:nvPr/>
        </p:nvPicPr>
        <p:blipFill>
          <a:blip r:embed="rId2"/>
          <a:srcRect l="5041" t="14125" r="4471" b="13330"/>
          <a:stretch/>
        </p:blipFill>
        <p:spPr>
          <a:xfrm>
            <a:off x="1616229" y="2571750"/>
            <a:ext cx="6591980" cy="1687972"/>
          </a:xfrm>
          <a:prstGeom prst="rect">
            <a:avLst/>
          </a:prstGeom>
        </p:spPr>
      </p:pic>
    </p:spTree>
    <p:extLst>
      <p:ext uri="{BB962C8B-B14F-4D97-AF65-F5344CB8AC3E}">
        <p14:creationId xmlns:p14="http://schemas.microsoft.com/office/powerpoint/2010/main" val="186396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16410"/>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Hàm</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deskew_plate</a:t>
            </a:r>
            <a:endParaRPr lang="vi-VN" b="1" dirty="0">
              <a:latin typeface="Mavenpro"/>
            </a:endParaRPr>
          </a:p>
        </p:txBody>
      </p:sp>
      <p:sp>
        <p:nvSpPr>
          <p:cNvPr id="12" name="TextBox 11">
            <a:extLst>
              <a:ext uri="{FF2B5EF4-FFF2-40B4-BE49-F238E27FC236}">
                <a16:creationId xmlns:a16="http://schemas.microsoft.com/office/drawing/2014/main" id="{C2460084-E2DA-D0F6-F6D2-6F98DBF679DE}"/>
              </a:ext>
            </a:extLst>
          </p:cNvPr>
          <p:cNvSpPr txBox="1"/>
          <p:nvPr/>
        </p:nvSpPr>
        <p:spPr>
          <a:xfrm>
            <a:off x="282497" y="1533640"/>
            <a:ext cx="2193074" cy="2246769"/>
          </a:xfrm>
          <a:prstGeom prst="rect">
            <a:avLst/>
          </a:prstGeom>
          <a:noFill/>
        </p:spPr>
        <p:txBody>
          <a:bodyPr wrap="square">
            <a:spAutoFit/>
          </a:bodyPr>
          <a:lstStyle/>
          <a:p>
            <a:pPr algn="ctr"/>
            <a:r>
              <a:rPr lang="en-US" kern="100" dirty="0" err="1">
                <a:effectLst/>
                <a:latin typeface="Mavenpro"/>
                <a:ea typeface="Calibri" panose="020F0502020204030204" pitchFamily="34" charset="0"/>
                <a:cs typeface="Arial" panose="020B0604020202020204" pitchFamily="34" charset="0"/>
              </a:rPr>
              <a:t>Chúng</a:t>
            </a:r>
            <a:r>
              <a:rPr lang="en-US" kern="100" dirty="0">
                <a:effectLst/>
                <a:latin typeface="Mavenpro"/>
                <a:ea typeface="Calibri" panose="020F0502020204030204" pitchFamily="34" charset="0"/>
                <a:cs typeface="Arial" panose="020B0604020202020204" pitchFamily="34" charset="0"/>
              </a:rPr>
              <a:t> ta </a:t>
            </a:r>
            <a:r>
              <a:rPr lang="en-US" kern="100" dirty="0" err="1">
                <a:effectLst/>
                <a:latin typeface="Mavenpro"/>
                <a:ea typeface="Calibri" panose="020F0502020204030204" pitchFamily="34" charset="0"/>
                <a:cs typeface="Arial" panose="020B0604020202020204" pitchFamily="34" charset="0"/>
              </a:rPr>
              <a:t>có</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ảnh</a:t>
            </a:r>
            <a:r>
              <a:rPr lang="en-US" kern="100" dirty="0">
                <a:effectLst/>
                <a:latin typeface="Mavenpro"/>
                <a:ea typeface="Calibri" panose="020F0502020204030204" pitchFamily="34" charset="0"/>
                <a:cs typeface="Arial" panose="020B0604020202020204" pitchFamily="34" charset="0"/>
              </a:rPr>
              <a:t> crop </a:t>
            </a:r>
            <a:r>
              <a:rPr lang="en-US" kern="100" dirty="0" err="1">
                <a:effectLst/>
                <a:latin typeface="Mavenpro"/>
                <a:ea typeface="Calibri" panose="020F0502020204030204" pitchFamily="34" charset="0"/>
                <a:cs typeface="Arial" panose="020B0604020202020204" pitchFamily="34" charset="0"/>
              </a:rPr>
              <a:t>nhưng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có</a:t>
            </a:r>
            <a:r>
              <a:rPr lang="en-US" kern="100" dirty="0">
                <a:effectLst/>
                <a:latin typeface="Mavenpro"/>
                <a:ea typeface="Calibri" panose="020F0502020204030204" pitchFamily="34" charset="0"/>
                <a:cs typeface="Arial" panose="020B0604020202020204" pitchFamily="34" charset="0"/>
              </a:rPr>
              <a:t> 1 </a:t>
            </a:r>
            <a:r>
              <a:rPr lang="en-US" kern="100" dirty="0" err="1">
                <a:effectLst/>
                <a:latin typeface="Mavenpro"/>
                <a:ea typeface="Calibri" panose="020F0502020204030204" pitchFamily="34" charset="0"/>
                <a:cs typeface="Arial" panose="020B0604020202020204" pitchFamily="34" charset="0"/>
              </a:rPr>
              <a:t>vài</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lí</a:t>
            </a:r>
            <a:r>
              <a:rPr lang="en-US" kern="100" dirty="0">
                <a:effectLst/>
                <a:latin typeface="Mavenpro"/>
                <a:ea typeface="Calibri" panose="020F0502020204030204" pitchFamily="34" charset="0"/>
                <a:cs typeface="Arial" panose="020B0604020202020204" pitchFamily="34" charset="0"/>
              </a:rPr>
              <a:t> do </a:t>
            </a:r>
            <a:r>
              <a:rPr lang="en-US" kern="100" dirty="0" err="1">
                <a:effectLst/>
                <a:latin typeface="Mavenpro"/>
                <a:ea typeface="Calibri" panose="020F0502020204030204" pitchFamily="34" charset="0"/>
                <a:cs typeface="Arial" panose="020B0604020202020204" pitchFamily="34" charset="0"/>
              </a:rPr>
              <a:t>thì</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ảnh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đấy</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nó</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bị</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xiên</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vẹo</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không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được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thẳng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sẽ</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khó</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cho</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việc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nhận</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diện</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sau</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này</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Vì</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vậy</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chúng</a:t>
            </a:r>
            <a:r>
              <a:rPr lang="en-US" kern="100" dirty="0">
                <a:effectLst/>
                <a:latin typeface="Mavenpro"/>
                <a:ea typeface="Calibri" panose="020F0502020204030204" pitchFamily="34" charset="0"/>
                <a:cs typeface="Arial" panose="020B0604020202020204" pitchFamily="34" charset="0"/>
              </a:rPr>
              <a:t> ta </a:t>
            </a:r>
            <a:r>
              <a:rPr lang="en-US" kern="100" dirty="0" err="1">
                <a:effectLst/>
                <a:latin typeface="Mavenpro"/>
                <a:ea typeface="Calibri" panose="020F0502020204030204" pitchFamily="34" charset="0"/>
                <a:cs typeface="Arial" panose="020B0604020202020204" pitchFamily="34" charset="0"/>
              </a:rPr>
              <a:t>sẽ</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viết</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thêm</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hàm</a:t>
            </a:r>
            <a:r>
              <a:rPr lang="en-US" kern="100" dirty="0">
                <a:effectLst/>
                <a:latin typeface="Mavenpro"/>
                <a:ea typeface="Calibri" panose="020F0502020204030204" pitchFamily="34" charset="0"/>
                <a:cs typeface="Arial" panose="020B0604020202020204" pitchFamily="34" charset="0"/>
              </a:rPr>
              <a:t> </a:t>
            </a:r>
            <a:r>
              <a:rPr lang="en-US" b="1" i="1" kern="100" dirty="0">
                <a:effectLst/>
                <a:latin typeface="Mavenpro"/>
                <a:ea typeface="Calibri" panose="020F0502020204030204" pitchFamily="34" charset="0"/>
                <a:cs typeface="Arial" panose="020B0604020202020204" pitchFamily="34" charset="0"/>
              </a:rPr>
              <a:t>‘</a:t>
            </a:r>
            <a:r>
              <a:rPr lang="vi-VN" b="1" i="1" kern="100" dirty="0" err="1">
                <a:effectLst/>
                <a:latin typeface="Mavenpro"/>
                <a:ea typeface="Calibri" panose="020F0502020204030204" pitchFamily="34" charset="0"/>
                <a:cs typeface="Arial" panose="020B0604020202020204" pitchFamily="34" charset="0"/>
              </a:rPr>
              <a:t>deskew_plate</a:t>
            </a:r>
            <a:r>
              <a:rPr lang="en-US" b="1" i="1" kern="100" dirty="0">
                <a:effectLst/>
                <a:latin typeface="Mavenpro"/>
                <a:ea typeface="Calibri" panose="020F0502020204030204" pitchFamily="34" charset="0"/>
                <a:cs typeface="Arial" panose="020B0604020202020204" pitchFamily="34" charset="0"/>
              </a:rPr>
              <a:t>’ </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để</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thực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hiện</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làm</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phẳng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ảnh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Việc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làm</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phẳng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ảnh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sẽ</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có</a:t>
            </a:r>
            <a:r>
              <a:rPr lang="en-US" kern="100" dirty="0">
                <a:effectLst/>
                <a:latin typeface="Mavenpro"/>
                <a:ea typeface="Calibri" panose="020F0502020204030204" pitchFamily="34" charset="0"/>
                <a:cs typeface="Arial" panose="020B0604020202020204" pitchFamily="34" charset="0"/>
              </a:rPr>
              <a:t> 11 </a:t>
            </a:r>
            <a:r>
              <a:rPr lang="en-US" kern="100" dirty="0" err="1">
                <a:effectLst/>
                <a:latin typeface="Mavenpro"/>
                <a:ea typeface="Calibri" panose="020F0502020204030204" pitchFamily="34" charset="0"/>
                <a:cs typeface="Arial" panose="020B0604020202020204" pitchFamily="34" charset="0"/>
              </a:rPr>
              <a:t>bước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như</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đoạn</a:t>
            </a:r>
            <a:r>
              <a:rPr lang="en-US" kern="100" dirty="0">
                <a:effectLst/>
                <a:latin typeface="Mavenpro"/>
                <a:ea typeface="Calibri" panose="020F0502020204030204" pitchFamily="34" charset="0"/>
                <a:cs typeface="Arial" panose="020B0604020202020204" pitchFamily="34" charset="0"/>
              </a:rPr>
              <a:t> code </a:t>
            </a:r>
            <a:r>
              <a:rPr lang="en-US" kern="100" dirty="0" err="1">
                <a:effectLst/>
                <a:latin typeface="Mavenpro"/>
                <a:ea typeface="Calibri" panose="020F0502020204030204" pitchFamily="34" charset="0"/>
                <a:cs typeface="Arial" panose="020B0604020202020204" pitchFamily="34" charset="0"/>
              </a:rPr>
              <a:t>sau</a:t>
            </a:r>
            <a:endParaRPr lang="vi-VN" kern="100" dirty="0">
              <a:effectLst/>
              <a:latin typeface="Mavenpro"/>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0280FCD-4277-1FBE-7832-86C9555DEE51}"/>
              </a:ext>
            </a:extLst>
          </p:cNvPr>
          <p:cNvPicPr>
            <a:picLocks noChangeAspect="1"/>
          </p:cNvPicPr>
          <p:nvPr/>
        </p:nvPicPr>
        <p:blipFill>
          <a:blip r:embed="rId2"/>
          <a:stretch>
            <a:fillRect/>
          </a:stretch>
        </p:blipFill>
        <p:spPr>
          <a:xfrm>
            <a:off x="2542991" y="1176127"/>
            <a:ext cx="3005874" cy="3251286"/>
          </a:xfrm>
          <a:prstGeom prst="rect">
            <a:avLst/>
          </a:prstGeom>
        </p:spPr>
      </p:pic>
      <p:pic>
        <p:nvPicPr>
          <p:cNvPr id="11" name="Picture 10">
            <a:extLst>
              <a:ext uri="{FF2B5EF4-FFF2-40B4-BE49-F238E27FC236}">
                <a16:creationId xmlns:a16="http://schemas.microsoft.com/office/drawing/2014/main" id="{437AAA4B-0E63-526E-D6CA-AD64564C0167}"/>
              </a:ext>
            </a:extLst>
          </p:cNvPr>
          <p:cNvPicPr>
            <a:picLocks noChangeAspect="1"/>
          </p:cNvPicPr>
          <p:nvPr/>
        </p:nvPicPr>
        <p:blipFill>
          <a:blip r:embed="rId3"/>
          <a:stretch>
            <a:fillRect/>
          </a:stretch>
        </p:blipFill>
        <p:spPr>
          <a:xfrm>
            <a:off x="5705498" y="1609922"/>
            <a:ext cx="3304303" cy="2383696"/>
          </a:xfrm>
          <a:prstGeom prst="rect">
            <a:avLst/>
          </a:prstGeom>
        </p:spPr>
      </p:pic>
    </p:spTree>
    <p:extLst>
      <p:ext uri="{BB962C8B-B14F-4D97-AF65-F5344CB8AC3E}">
        <p14:creationId xmlns:p14="http://schemas.microsoft.com/office/powerpoint/2010/main" val="823943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16410"/>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Hàm</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sharpened</a:t>
            </a:r>
            <a:endParaRPr lang="vi-VN" b="1" dirty="0">
              <a:latin typeface="Mavenpro"/>
            </a:endParaRPr>
          </a:p>
        </p:txBody>
      </p:sp>
      <p:sp>
        <p:nvSpPr>
          <p:cNvPr id="12" name="TextBox 11">
            <a:extLst>
              <a:ext uri="{FF2B5EF4-FFF2-40B4-BE49-F238E27FC236}">
                <a16:creationId xmlns:a16="http://schemas.microsoft.com/office/drawing/2014/main" id="{C2460084-E2DA-D0F6-F6D2-6F98DBF679DE}"/>
              </a:ext>
            </a:extLst>
          </p:cNvPr>
          <p:cNvSpPr txBox="1"/>
          <p:nvPr/>
        </p:nvSpPr>
        <p:spPr>
          <a:xfrm>
            <a:off x="282497" y="1663809"/>
            <a:ext cx="3583259" cy="1815882"/>
          </a:xfrm>
          <a:prstGeom prst="rect">
            <a:avLst/>
          </a:prstGeom>
          <a:noFill/>
        </p:spPr>
        <p:txBody>
          <a:bodyPr wrap="square">
            <a:spAutoFit/>
          </a:bodyPr>
          <a:lstStyle/>
          <a:p>
            <a:pPr algn="just"/>
            <a:r>
              <a:rPr lang="en-US" kern="100" dirty="0" err="1">
                <a:effectLst/>
                <a:latin typeface="Mavenpro"/>
                <a:ea typeface="Calibri" panose="020F0502020204030204" pitchFamily="34" charset="0"/>
                <a:cs typeface="Arial" panose="020B0604020202020204" pitchFamily="34" charset="0"/>
              </a:rPr>
              <a:t>Để</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cho</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việc</a:t>
            </a:r>
            <a:r>
              <a:rPr lang="en-US" kern="100" dirty="0">
                <a:effectLst/>
                <a:latin typeface="Mavenpro"/>
                <a:ea typeface="Calibri" panose="020F0502020204030204" pitchFamily="34" charset="0"/>
                <a:cs typeface="Arial" panose="020B0604020202020204" pitchFamily="34" charset="0"/>
              </a:rPr>
              <a:t> detect </a:t>
            </a:r>
            <a:r>
              <a:rPr lang="en-US" kern="100" dirty="0" err="1">
                <a:effectLst/>
                <a:latin typeface="Mavenpro"/>
                <a:ea typeface="Calibri" panose="020F0502020204030204" pitchFamily="34" charset="0"/>
                <a:cs typeface="Arial" panose="020B0604020202020204" pitchFamily="34" charset="0"/>
              </a:rPr>
              <a:t>ảnh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được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chính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xác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hơn</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thì</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chúng</a:t>
            </a:r>
            <a:r>
              <a:rPr lang="en-US" kern="100" dirty="0">
                <a:effectLst/>
                <a:latin typeface="Mavenpro"/>
                <a:ea typeface="Calibri" panose="020F0502020204030204" pitchFamily="34" charset="0"/>
                <a:cs typeface="Arial" panose="020B0604020202020204" pitchFamily="34" charset="0"/>
              </a:rPr>
              <a:t> ta </a:t>
            </a:r>
            <a:r>
              <a:rPr lang="en-US" kern="100" dirty="0" err="1">
                <a:effectLst/>
                <a:latin typeface="Mavenpro"/>
                <a:ea typeface="Calibri" panose="020F0502020204030204" pitchFamily="34" charset="0"/>
                <a:cs typeface="Arial" panose="020B0604020202020204" pitchFamily="34" charset="0"/>
              </a:rPr>
              <a:t>viết</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hàm</a:t>
            </a:r>
            <a:r>
              <a:rPr lang="en-US" kern="100" dirty="0">
                <a:effectLst/>
                <a:latin typeface="Mavenpro"/>
                <a:ea typeface="Calibri" panose="020F0502020204030204" pitchFamily="34" charset="0"/>
                <a:cs typeface="Arial" panose="020B0604020202020204" pitchFamily="34" charset="0"/>
              </a:rPr>
              <a:t> </a:t>
            </a:r>
            <a:r>
              <a:rPr lang="en-US" b="1" i="1" kern="100" dirty="0">
                <a:effectLst/>
                <a:latin typeface="Mavenpro"/>
                <a:ea typeface="Calibri" panose="020F0502020204030204" pitchFamily="34" charset="0"/>
                <a:cs typeface="Arial" panose="020B0604020202020204" pitchFamily="34" charset="0"/>
              </a:rPr>
              <a:t>‘sharpened’ </a:t>
            </a:r>
            <a:r>
              <a:rPr lang="en-US" kern="100" dirty="0" err="1">
                <a:effectLst/>
                <a:latin typeface="Mavenpro"/>
                <a:ea typeface="Calibri" panose="020F0502020204030204" pitchFamily="34" charset="0"/>
                <a:cs typeface="Arial" panose="020B0604020202020204" pitchFamily="34" charset="0"/>
              </a:rPr>
              <a:t>để</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tiến</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hành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làm</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nét</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ảnh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Tại</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vì</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lúc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cắt</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ảnh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không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phải</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lúc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nào</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ảnh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cũng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được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nét</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nên</a:t>
            </a:r>
            <a:r>
              <a:rPr lang="en-US" kern="100" dirty="0">
                <a:effectLst/>
                <a:latin typeface="Mavenpro"/>
                <a:ea typeface="Calibri" panose="020F0502020204030204" pitchFamily="34" charset="0"/>
                <a:cs typeface="Arial" panose="020B0604020202020204" pitchFamily="34" charset="0"/>
              </a:rPr>
              <a:t> ta </a:t>
            </a:r>
            <a:r>
              <a:rPr lang="en-US" kern="100" dirty="0" err="1">
                <a:effectLst/>
                <a:latin typeface="Mavenpro"/>
                <a:ea typeface="Calibri" panose="020F0502020204030204" pitchFamily="34" charset="0"/>
                <a:cs typeface="Arial" panose="020B0604020202020204" pitchFamily="34" charset="0"/>
              </a:rPr>
              <a:t>thực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hiện</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làm</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nét</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bằng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cách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sử</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dụng</a:t>
            </a:r>
            <a:r>
              <a:rPr lang="en-US" kern="100" dirty="0">
                <a:effectLst/>
                <a:latin typeface="Mavenpro"/>
                <a:ea typeface="Calibri" panose="020F0502020204030204" pitchFamily="34" charset="0"/>
                <a:cs typeface="Arial" panose="020B0604020202020204" pitchFamily="34" charset="0"/>
              </a:rPr>
              <a:t> </a:t>
            </a:r>
            <a:r>
              <a:rPr lang="en-US" b="1" i="1" kern="100" dirty="0">
                <a:effectLst/>
                <a:latin typeface="Mavenpro"/>
                <a:ea typeface="Calibri" panose="020F0502020204030204" pitchFamily="34" charset="0"/>
                <a:cs typeface="Arial" panose="020B0604020202020204" pitchFamily="34" charset="0"/>
              </a:rPr>
              <a:t>‘</a:t>
            </a:r>
            <a:r>
              <a:rPr lang="en-US" b="1" i="1" kern="100" dirty="0" err="1">
                <a:effectLst/>
                <a:latin typeface="Mavenpro"/>
                <a:ea typeface="Calibri" panose="020F0502020204030204" pitchFamily="34" charset="0"/>
                <a:cs typeface="Arial" panose="020B0604020202020204" pitchFamily="34" charset="0"/>
              </a:rPr>
              <a:t>GausianBlur</a:t>
            </a:r>
            <a:r>
              <a:rPr lang="en-US" b="1" i="1"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để</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áp</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dụng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làm</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mờ</a:t>
            </a:r>
            <a:r>
              <a:rPr lang="en-US" kern="100" dirty="0">
                <a:effectLst/>
                <a:latin typeface="Mavenpro"/>
                <a:ea typeface="Calibri" panose="020F0502020204030204" pitchFamily="34" charset="0"/>
                <a:cs typeface="Arial" panose="020B0604020202020204" pitchFamily="34" charset="0"/>
              </a:rPr>
              <a:t>. Sau </a:t>
            </a:r>
            <a:r>
              <a:rPr lang="en-US" kern="100" dirty="0" err="1">
                <a:effectLst/>
                <a:latin typeface="Mavenpro"/>
                <a:ea typeface="Calibri" panose="020F0502020204030204" pitchFamily="34" charset="0"/>
                <a:cs typeface="Arial" panose="020B0604020202020204" pitchFamily="34" charset="0"/>
              </a:rPr>
              <a:t>đó</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trừ</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những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điểm</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mờ</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ra</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khỏi</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ảnh</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gốc</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để</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làm</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nét</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bằng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hàm</a:t>
            </a:r>
            <a:r>
              <a:rPr lang="en-US" kern="100" dirty="0">
                <a:effectLst/>
                <a:latin typeface="Mavenpro"/>
                <a:ea typeface="Calibri" panose="020F0502020204030204" pitchFamily="34" charset="0"/>
                <a:cs typeface="Arial" panose="020B0604020202020204" pitchFamily="34" charset="0"/>
              </a:rPr>
              <a:t> </a:t>
            </a:r>
            <a:r>
              <a:rPr lang="en-US" b="1" i="1" kern="100" dirty="0">
                <a:effectLst/>
                <a:latin typeface="Mavenpro"/>
                <a:ea typeface="Calibri" panose="020F0502020204030204" pitchFamily="34" charset="0"/>
                <a:cs typeface="Arial" panose="020B0604020202020204" pitchFamily="34" charset="0"/>
              </a:rPr>
              <a:t>‘</a:t>
            </a:r>
            <a:r>
              <a:rPr lang="en-US" b="1" i="1" kern="100" dirty="0" err="1">
                <a:effectLst/>
                <a:latin typeface="Mavenpro"/>
                <a:ea typeface="Calibri" panose="020F0502020204030204" pitchFamily="34" charset="0"/>
                <a:cs typeface="Arial" panose="020B0604020202020204" pitchFamily="34" charset="0"/>
              </a:rPr>
              <a:t>addWeighted</a:t>
            </a:r>
            <a:r>
              <a:rPr lang="en-US" b="1" i="1"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tất</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cả</a:t>
            </a:r>
            <a:r>
              <a:rPr lang="en-US" kern="100" dirty="0">
                <a:effectLst/>
                <a:latin typeface="Mavenpro"/>
                <a:ea typeface="Calibri" panose="020F0502020204030204" pitchFamily="34" charset="0"/>
                <a:cs typeface="Arial" panose="020B0604020202020204" pitchFamily="34" charset="0"/>
              </a:rPr>
              <a:t> ở </a:t>
            </a:r>
            <a:r>
              <a:rPr lang="en-US" kern="100" dirty="0" err="1">
                <a:effectLst/>
                <a:latin typeface="Mavenpro"/>
                <a:ea typeface="Calibri" panose="020F0502020204030204" pitchFamily="34" charset="0"/>
                <a:cs typeface="Arial" panose="020B0604020202020204" pitchFamily="34" charset="0"/>
              </a:rPr>
              <a:t>trong</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thư</a:t>
            </a:r>
            <a:r>
              <a:rPr lang="en-US" kern="100" dirty="0">
                <a:effectLst/>
                <a:latin typeface="Mavenpro"/>
                <a:ea typeface="Calibri" panose="020F0502020204030204" pitchFamily="34" charset="0"/>
                <a:cs typeface="Arial" panose="020B0604020202020204" pitchFamily="34" charset="0"/>
              </a:rPr>
              <a:t> </a:t>
            </a:r>
            <a:r>
              <a:rPr lang="en-US" kern="100" dirty="0" err="1">
                <a:effectLst/>
                <a:latin typeface="Mavenpro"/>
                <a:ea typeface="Calibri" panose="020F0502020204030204" pitchFamily="34" charset="0"/>
                <a:cs typeface="Arial" panose="020B0604020202020204" pitchFamily="34" charset="0"/>
              </a:rPr>
              <a:t>viện</a:t>
            </a:r>
            <a:r>
              <a:rPr lang="en-US" kern="100" dirty="0">
                <a:effectLst/>
                <a:latin typeface="Mavenpro"/>
                <a:ea typeface="Calibri" panose="020F0502020204030204" pitchFamily="34" charset="0"/>
                <a:cs typeface="Arial" panose="020B0604020202020204" pitchFamily="34" charset="0"/>
              </a:rPr>
              <a:t> CV2. </a:t>
            </a:r>
            <a:endParaRPr lang="vi-VN" kern="100" dirty="0">
              <a:effectLst/>
              <a:latin typeface="Mavenpro"/>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71B27A6-A80A-1899-1AB5-0B753DD25BE9}"/>
              </a:ext>
            </a:extLst>
          </p:cNvPr>
          <p:cNvPicPr>
            <a:picLocks noChangeAspect="1"/>
          </p:cNvPicPr>
          <p:nvPr/>
        </p:nvPicPr>
        <p:blipFill>
          <a:blip r:embed="rId2"/>
          <a:stretch>
            <a:fillRect/>
          </a:stretch>
        </p:blipFill>
        <p:spPr>
          <a:xfrm>
            <a:off x="4204291" y="1587043"/>
            <a:ext cx="4657212" cy="2123958"/>
          </a:xfrm>
          <a:prstGeom prst="rect">
            <a:avLst/>
          </a:prstGeom>
        </p:spPr>
      </p:pic>
    </p:spTree>
    <p:extLst>
      <p:ext uri="{BB962C8B-B14F-4D97-AF65-F5344CB8AC3E}">
        <p14:creationId xmlns:p14="http://schemas.microsoft.com/office/powerpoint/2010/main" val="157073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41"/>
          <p:cNvSpPr txBox="1">
            <a:spLocks noGrp="1"/>
          </p:cNvSpPr>
          <p:nvPr>
            <p:ph type="title"/>
          </p:nvPr>
        </p:nvSpPr>
        <p:spPr>
          <a:xfrm>
            <a:off x="734757" y="986628"/>
            <a:ext cx="3628200" cy="8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Mavenpro"/>
              </a:rPr>
              <a:t>GIỚI THIỆU ĐỀ TÀI</a:t>
            </a:r>
            <a:endParaRPr dirty="0"/>
          </a:p>
        </p:txBody>
      </p:sp>
      <p:grpSp>
        <p:nvGrpSpPr>
          <p:cNvPr id="1423" name="Google Shape;1423;p41"/>
          <p:cNvGrpSpPr/>
          <p:nvPr/>
        </p:nvGrpSpPr>
        <p:grpSpPr>
          <a:xfrm>
            <a:off x="4844398" y="1100528"/>
            <a:ext cx="3829452" cy="3128391"/>
            <a:chOff x="990225" y="1260661"/>
            <a:chExt cx="3410323" cy="2785992"/>
          </a:xfrm>
        </p:grpSpPr>
        <p:sp>
          <p:nvSpPr>
            <p:cNvPr id="1424" name="Google Shape;1424;p41"/>
            <p:cNvSpPr/>
            <p:nvPr/>
          </p:nvSpPr>
          <p:spPr>
            <a:xfrm>
              <a:off x="2123801" y="3633511"/>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990227" y="1260661"/>
              <a:ext cx="3410321" cy="1989277"/>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descr="Công nghệ giúp phát hiện các biển số xe bị che mờ | Báo Pháp Luật TP. Hồ  Chí Minh">
            <a:extLst>
              <a:ext uri="{FF2B5EF4-FFF2-40B4-BE49-F238E27FC236}">
                <a16:creationId xmlns:a16="http://schemas.microsoft.com/office/drawing/2014/main" id="{CE105C7A-8464-7D53-9770-6E1F2F5BF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398" y="1210633"/>
            <a:ext cx="3829450" cy="20135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1D9290-66BA-7844-E90F-AD3F1BA59674}"/>
              </a:ext>
            </a:extLst>
          </p:cNvPr>
          <p:cNvSpPr txBox="1"/>
          <p:nvPr/>
        </p:nvSpPr>
        <p:spPr>
          <a:xfrm>
            <a:off x="479279" y="2056933"/>
            <a:ext cx="4124398" cy="1492716"/>
          </a:xfrm>
          <a:prstGeom prst="rect">
            <a:avLst/>
          </a:prstGeom>
          <a:noFill/>
        </p:spPr>
        <p:txBody>
          <a:bodyPr wrap="square">
            <a:spAutoFit/>
          </a:bodyPr>
          <a:lstStyle/>
          <a:p>
            <a:pPr marL="285750" indent="-285750">
              <a:buFontTx/>
              <a:buChar char="-"/>
            </a:pPr>
            <a:r>
              <a:rPr lang="en-US" sz="1300" dirty="0" err="1">
                <a:latin typeface="Mavenpro"/>
                <a:ea typeface="Calibri" panose="020F0502020204030204" pitchFamily="34" charset="0"/>
                <a:cs typeface="Arial" panose="020B0604020202020204" pitchFamily="34" charset="0"/>
              </a:rPr>
              <a:t>Xuất</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phát</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từ</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nhu</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cầu</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thực</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tiễn</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về</a:t>
            </a:r>
            <a:r>
              <a:rPr lang="en-US" sz="1300" dirty="0">
                <a:latin typeface="Mavenpro"/>
                <a:ea typeface="Calibri" panose="020F0502020204030204" pitchFamily="34" charset="0"/>
                <a:cs typeface="Arial" panose="020B0604020202020204" pitchFamily="34" charset="0"/>
              </a:rPr>
              <a:t> an </a:t>
            </a:r>
            <a:r>
              <a:rPr lang="en-US" sz="1300" dirty="0" err="1">
                <a:latin typeface="Mavenpro"/>
                <a:ea typeface="Calibri" panose="020F0502020204030204" pitchFamily="34" charset="0"/>
                <a:cs typeface="Arial" panose="020B0604020202020204" pitchFamily="34" charset="0"/>
              </a:rPr>
              <a:t>ninh</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giao</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thông</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đường</a:t>
            </a:r>
            <a:r>
              <a:rPr lang="en-US" sz="1300" dirty="0">
                <a:latin typeface="Mavenpro"/>
                <a:ea typeface="Calibri" panose="020F0502020204030204" pitchFamily="34" charset="0"/>
                <a:cs typeface="Arial" panose="020B0604020202020204" pitchFamily="34" charset="0"/>
              </a:rPr>
              <a:t> </a:t>
            </a:r>
            <a:r>
              <a:rPr lang="en-US" sz="1300" dirty="0" err="1">
                <a:latin typeface="Mavenpro"/>
                <a:ea typeface="Calibri" panose="020F0502020204030204" pitchFamily="34" charset="0"/>
                <a:cs typeface="Arial" panose="020B0604020202020204" pitchFamily="34" charset="0"/>
              </a:rPr>
              <a:t>bộ</a:t>
            </a:r>
            <a:endParaRPr lang="en-US" sz="1300" dirty="0">
              <a:latin typeface="Mavenpro"/>
              <a:ea typeface="Calibri" panose="020F0502020204030204" pitchFamily="34" charset="0"/>
              <a:cs typeface="Arial" panose="020B0604020202020204" pitchFamily="34" charset="0"/>
            </a:endParaRPr>
          </a:p>
          <a:p>
            <a:pPr marL="285750" indent="-285750">
              <a:buFontTx/>
              <a:buChar char="-"/>
            </a:pPr>
            <a:r>
              <a:rPr lang="vi-VN" sz="1300" dirty="0">
                <a:latin typeface="Mavenpro"/>
                <a:ea typeface="Calibri" panose="020F0502020204030204" pitchFamily="34" charset="0"/>
                <a:cs typeface="Arial" panose="020B0604020202020204" pitchFamily="34" charset="0"/>
              </a:rPr>
              <a:t>S</a:t>
            </a:r>
            <a:r>
              <a:rPr lang="vi-VN" sz="1300" dirty="0">
                <a:effectLst/>
                <a:latin typeface="Mavenpro"/>
                <a:ea typeface="Calibri" panose="020F0502020204030204" pitchFamily="34" charset="0"/>
                <a:cs typeface="Arial" panose="020B0604020202020204" pitchFamily="34" charset="0"/>
              </a:rPr>
              <a:t>ự phát triển vượt bậc của các công nghệ trí tuệ nhân tạo (AI) và học sâu (</a:t>
            </a:r>
            <a:r>
              <a:rPr lang="vi-VN" sz="1300" dirty="0" err="1">
                <a:effectLst/>
                <a:latin typeface="Mavenpro"/>
                <a:ea typeface="Calibri" panose="020F0502020204030204" pitchFamily="34" charset="0"/>
                <a:cs typeface="Arial" panose="020B0604020202020204" pitchFamily="34" charset="0"/>
              </a:rPr>
              <a:t>deep</a:t>
            </a:r>
            <a:r>
              <a:rPr lang="vi-VN" sz="1300" dirty="0">
                <a:effectLst/>
                <a:latin typeface="Mavenpro"/>
                <a:ea typeface="Calibri" panose="020F0502020204030204" pitchFamily="34" charset="0"/>
                <a:cs typeface="Arial" panose="020B0604020202020204" pitchFamily="34" charset="0"/>
              </a:rPr>
              <a:t> </a:t>
            </a:r>
            <a:r>
              <a:rPr lang="vi-VN" sz="1300" dirty="0" err="1">
                <a:effectLst/>
                <a:latin typeface="Mavenpro"/>
                <a:ea typeface="Calibri" panose="020F0502020204030204" pitchFamily="34" charset="0"/>
                <a:cs typeface="Arial" panose="020B0604020202020204" pitchFamily="34" charset="0"/>
              </a:rPr>
              <a:t>learning</a:t>
            </a:r>
            <a:r>
              <a:rPr lang="vi-VN" sz="1300" dirty="0">
                <a:effectLst/>
                <a:latin typeface="Mavenpro"/>
                <a:ea typeface="Calibri" panose="020F0502020204030204" pitchFamily="34" charset="0"/>
                <a:cs typeface="Arial" panose="020B0604020202020204" pitchFamily="34" charset="0"/>
              </a:rPr>
              <a:t>) đã làm thay đổi mạnh mẽ cách thức quản lý giao thông, an ninh và vận hành các dịch vụ liên quan đến phương tiện giao thông</a:t>
            </a:r>
            <a:endParaRPr lang="en-US" sz="1300" dirty="0">
              <a:latin typeface="Mavenpro"/>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16410"/>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Lớp</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a:t>
            </a: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LicensePlateAp</a:t>
            </a:r>
            <a:endParaRPr lang="vi-VN" b="1" dirty="0">
              <a:latin typeface="Mavenpro"/>
            </a:endParaRPr>
          </a:p>
        </p:txBody>
      </p:sp>
      <p:pic>
        <p:nvPicPr>
          <p:cNvPr id="3" name="Picture 2">
            <a:extLst>
              <a:ext uri="{FF2B5EF4-FFF2-40B4-BE49-F238E27FC236}">
                <a16:creationId xmlns:a16="http://schemas.microsoft.com/office/drawing/2014/main" id="{D43673DC-B8A7-850A-0C22-A580A36567AD}"/>
              </a:ext>
            </a:extLst>
          </p:cNvPr>
          <p:cNvPicPr>
            <a:picLocks noChangeAspect="1"/>
          </p:cNvPicPr>
          <p:nvPr/>
        </p:nvPicPr>
        <p:blipFill>
          <a:blip r:embed="rId2"/>
          <a:stretch>
            <a:fillRect/>
          </a:stretch>
        </p:blipFill>
        <p:spPr>
          <a:xfrm>
            <a:off x="538503" y="1593113"/>
            <a:ext cx="3036168" cy="2227177"/>
          </a:xfrm>
          <a:prstGeom prst="rect">
            <a:avLst/>
          </a:prstGeom>
        </p:spPr>
      </p:pic>
      <p:pic>
        <p:nvPicPr>
          <p:cNvPr id="4" name="Picture 3">
            <a:extLst>
              <a:ext uri="{FF2B5EF4-FFF2-40B4-BE49-F238E27FC236}">
                <a16:creationId xmlns:a16="http://schemas.microsoft.com/office/drawing/2014/main" id="{8EC0D062-B4D4-0565-8078-3E882060E4F4}"/>
              </a:ext>
            </a:extLst>
          </p:cNvPr>
          <p:cNvPicPr>
            <a:picLocks noChangeAspect="1"/>
          </p:cNvPicPr>
          <p:nvPr/>
        </p:nvPicPr>
        <p:blipFill>
          <a:blip r:embed="rId3"/>
          <a:stretch>
            <a:fillRect/>
          </a:stretch>
        </p:blipFill>
        <p:spPr>
          <a:xfrm>
            <a:off x="3990536" y="1391780"/>
            <a:ext cx="4832229" cy="1388590"/>
          </a:xfrm>
          <a:prstGeom prst="rect">
            <a:avLst/>
          </a:prstGeom>
        </p:spPr>
      </p:pic>
      <p:pic>
        <p:nvPicPr>
          <p:cNvPr id="5" name="Picture 4">
            <a:extLst>
              <a:ext uri="{FF2B5EF4-FFF2-40B4-BE49-F238E27FC236}">
                <a16:creationId xmlns:a16="http://schemas.microsoft.com/office/drawing/2014/main" id="{ED35BBBD-4749-D6C4-6DAF-DFEA783B481D}"/>
              </a:ext>
            </a:extLst>
          </p:cNvPr>
          <p:cNvPicPr>
            <a:picLocks noChangeAspect="1"/>
          </p:cNvPicPr>
          <p:nvPr/>
        </p:nvPicPr>
        <p:blipFill>
          <a:blip r:embed="rId4"/>
          <a:stretch>
            <a:fillRect/>
          </a:stretch>
        </p:blipFill>
        <p:spPr>
          <a:xfrm>
            <a:off x="3988475" y="3122342"/>
            <a:ext cx="4834290" cy="1025552"/>
          </a:xfrm>
          <a:prstGeom prst="rect">
            <a:avLst/>
          </a:prstGeom>
        </p:spPr>
      </p:pic>
    </p:spTree>
    <p:extLst>
      <p:ext uri="{BB962C8B-B14F-4D97-AF65-F5344CB8AC3E}">
        <p14:creationId xmlns:p14="http://schemas.microsoft.com/office/powerpoint/2010/main" val="1507743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16410"/>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Hàm</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update image</a:t>
            </a:r>
            <a:endParaRPr lang="vi-VN" b="1" dirty="0">
              <a:latin typeface="Mavenpro"/>
            </a:endParaRPr>
          </a:p>
        </p:txBody>
      </p:sp>
      <p:pic>
        <p:nvPicPr>
          <p:cNvPr id="10" name="Picture 9">
            <a:extLst>
              <a:ext uri="{FF2B5EF4-FFF2-40B4-BE49-F238E27FC236}">
                <a16:creationId xmlns:a16="http://schemas.microsoft.com/office/drawing/2014/main" id="{1AA161EF-7597-8762-A5A7-A3406E0E81B2}"/>
              </a:ext>
            </a:extLst>
          </p:cNvPr>
          <p:cNvPicPr>
            <a:picLocks noChangeAspect="1"/>
          </p:cNvPicPr>
          <p:nvPr/>
        </p:nvPicPr>
        <p:blipFill>
          <a:blip r:embed="rId2"/>
          <a:stretch>
            <a:fillRect/>
          </a:stretch>
        </p:blipFill>
        <p:spPr>
          <a:xfrm>
            <a:off x="312989" y="1502714"/>
            <a:ext cx="3817198" cy="2477980"/>
          </a:xfrm>
          <a:prstGeom prst="rect">
            <a:avLst/>
          </a:prstGeom>
        </p:spPr>
      </p:pic>
      <p:pic>
        <p:nvPicPr>
          <p:cNvPr id="12" name="Picture 11">
            <a:extLst>
              <a:ext uri="{FF2B5EF4-FFF2-40B4-BE49-F238E27FC236}">
                <a16:creationId xmlns:a16="http://schemas.microsoft.com/office/drawing/2014/main" id="{E4F3012E-BD4F-75F9-2C49-FF5D7FABC517}"/>
              </a:ext>
            </a:extLst>
          </p:cNvPr>
          <p:cNvPicPr>
            <a:picLocks noChangeAspect="1"/>
          </p:cNvPicPr>
          <p:nvPr/>
        </p:nvPicPr>
        <p:blipFill>
          <a:blip r:embed="rId3"/>
          <a:stretch>
            <a:fillRect/>
          </a:stretch>
        </p:blipFill>
        <p:spPr>
          <a:xfrm>
            <a:off x="4201169" y="1502714"/>
            <a:ext cx="4801582" cy="2477980"/>
          </a:xfrm>
          <a:prstGeom prst="rect">
            <a:avLst/>
          </a:prstGeom>
        </p:spPr>
      </p:pic>
    </p:spTree>
    <p:extLst>
      <p:ext uri="{BB962C8B-B14F-4D97-AF65-F5344CB8AC3E}">
        <p14:creationId xmlns:p14="http://schemas.microsoft.com/office/powerpoint/2010/main" val="4088065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16410"/>
            <a:ext cx="5911541" cy="523220"/>
          </a:xfrm>
          <a:prstGeom prst="rect">
            <a:avLst/>
          </a:prstGeom>
          <a:noFill/>
        </p:spPr>
        <p:txBody>
          <a:bodyPr wrap="square">
            <a:spAutoFit/>
          </a:bodyPr>
          <a:lstStyle/>
          <a:p>
            <a:pPr algn="ctr"/>
            <a:r>
              <a:rPr kumimoji="0" lang="en-US" sz="2800" b="1" i="0" u="none" strike="noStrike" kern="0" cap="none" spc="0" normalizeH="0" baseline="0" noProof="0" dirty="0" err="1">
                <a:ln>
                  <a:noFill/>
                </a:ln>
                <a:solidFill>
                  <a:srgbClr val="231F40"/>
                </a:solidFill>
                <a:effectLst/>
                <a:uLnTx/>
                <a:uFillTx/>
                <a:latin typeface="Mavenpro"/>
                <a:cs typeface="Poppins SemiBold"/>
                <a:sym typeface="Poppins SemiBold"/>
              </a:rPr>
              <a:t>Hàm</a:t>
            </a:r>
            <a:r>
              <a:rPr kumimoji="0" lang="en-US" sz="2800" b="1" i="0" u="none" strike="noStrike" kern="0" cap="none" spc="0" normalizeH="0" baseline="0" noProof="0" dirty="0">
                <a:ln>
                  <a:noFill/>
                </a:ln>
                <a:solidFill>
                  <a:srgbClr val="231F40"/>
                </a:solidFill>
                <a:effectLst/>
                <a:uLnTx/>
                <a:uFillTx/>
                <a:latin typeface="Mavenpro"/>
                <a:cs typeface="Poppins SemiBold"/>
                <a:sym typeface="Poppins SemiBold"/>
              </a:rPr>
              <a:t> update image</a:t>
            </a:r>
            <a:endParaRPr lang="vi-VN" b="1" dirty="0">
              <a:latin typeface="Mavenpro"/>
            </a:endParaRPr>
          </a:p>
        </p:txBody>
      </p:sp>
      <p:pic>
        <p:nvPicPr>
          <p:cNvPr id="2" name="Picture 1">
            <a:extLst>
              <a:ext uri="{FF2B5EF4-FFF2-40B4-BE49-F238E27FC236}">
                <a16:creationId xmlns:a16="http://schemas.microsoft.com/office/drawing/2014/main" id="{2227AC80-1868-175F-8AAB-0E0CCE538A74}"/>
              </a:ext>
            </a:extLst>
          </p:cNvPr>
          <p:cNvPicPr>
            <a:picLocks noChangeAspect="1"/>
          </p:cNvPicPr>
          <p:nvPr/>
        </p:nvPicPr>
        <p:blipFill>
          <a:blip r:embed="rId2"/>
          <a:stretch>
            <a:fillRect/>
          </a:stretch>
        </p:blipFill>
        <p:spPr>
          <a:xfrm>
            <a:off x="588260" y="1288523"/>
            <a:ext cx="3381576" cy="879878"/>
          </a:xfrm>
          <a:prstGeom prst="rect">
            <a:avLst/>
          </a:prstGeom>
        </p:spPr>
      </p:pic>
      <p:pic>
        <p:nvPicPr>
          <p:cNvPr id="3" name="Picture 2">
            <a:extLst>
              <a:ext uri="{FF2B5EF4-FFF2-40B4-BE49-F238E27FC236}">
                <a16:creationId xmlns:a16="http://schemas.microsoft.com/office/drawing/2014/main" id="{458FD640-48E2-5526-C523-203F2A77AAAA}"/>
              </a:ext>
            </a:extLst>
          </p:cNvPr>
          <p:cNvPicPr>
            <a:picLocks noChangeAspect="1"/>
          </p:cNvPicPr>
          <p:nvPr/>
        </p:nvPicPr>
        <p:blipFill>
          <a:blip r:embed="rId3"/>
          <a:stretch>
            <a:fillRect/>
          </a:stretch>
        </p:blipFill>
        <p:spPr>
          <a:xfrm>
            <a:off x="4178039" y="1264971"/>
            <a:ext cx="4631426" cy="895809"/>
          </a:xfrm>
          <a:prstGeom prst="rect">
            <a:avLst/>
          </a:prstGeom>
        </p:spPr>
      </p:pic>
      <p:pic>
        <p:nvPicPr>
          <p:cNvPr id="4" name="Picture 3">
            <a:extLst>
              <a:ext uri="{FF2B5EF4-FFF2-40B4-BE49-F238E27FC236}">
                <a16:creationId xmlns:a16="http://schemas.microsoft.com/office/drawing/2014/main" id="{0749097A-3123-014D-1D7E-726A7C0394EA}"/>
              </a:ext>
            </a:extLst>
          </p:cNvPr>
          <p:cNvPicPr>
            <a:picLocks noChangeAspect="1"/>
          </p:cNvPicPr>
          <p:nvPr/>
        </p:nvPicPr>
        <p:blipFill>
          <a:blip r:embed="rId4"/>
          <a:stretch>
            <a:fillRect/>
          </a:stretch>
        </p:blipFill>
        <p:spPr>
          <a:xfrm>
            <a:off x="588260" y="2369333"/>
            <a:ext cx="3531220" cy="892050"/>
          </a:xfrm>
          <a:prstGeom prst="rect">
            <a:avLst/>
          </a:prstGeom>
        </p:spPr>
      </p:pic>
      <p:pic>
        <p:nvPicPr>
          <p:cNvPr id="6" name="Picture 5">
            <a:extLst>
              <a:ext uri="{FF2B5EF4-FFF2-40B4-BE49-F238E27FC236}">
                <a16:creationId xmlns:a16="http://schemas.microsoft.com/office/drawing/2014/main" id="{35089402-8732-7592-5A15-3D038C7D7A60}"/>
              </a:ext>
            </a:extLst>
          </p:cNvPr>
          <p:cNvPicPr>
            <a:picLocks noChangeAspect="1"/>
          </p:cNvPicPr>
          <p:nvPr/>
        </p:nvPicPr>
        <p:blipFill>
          <a:blip r:embed="rId5"/>
          <a:stretch>
            <a:fillRect/>
          </a:stretch>
        </p:blipFill>
        <p:spPr>
          <a:xfrm>
            <a:off x="4178039" y="2369333"/>
            <a:ext cx="4671558" cy="895809"/>
          </a:xfrm>
          <a:prstGeom prst="rect">
            <a:avLst/>
          </a:prstGeom>
        </p:spPr>
      </p:pic>
      <p:pic>
        <p:nvPicPr>
          <p:cNvPr id="7" name="Picture 6">
            <a:extLst>
              <a:ext uri="{FF2B5EF4-FFF2-40B4-BE49-F238E27FC236}">
                <a16:creationId xmlns:a16="http://schemas.microsoft.com/office/drawing/2014/main" id="{5C09F7FA-81F9-ECE0-98CA-17AA7AA938AD}"/>
              </a:ext>
            </a:extLst>
          </p:cNvPr>
          <p:cNvPicPr>
            <a:picLocks noChangeAspect="1"/>
          </p:cNvPicPr>
          <p:nvPr/>
        </p:nvPicPr>
        <p:blipFill>
          <a:blip r:embed="rId6"/>
          <a:stretch>
            <a:fillRect/>
          </a:stretch>
        </p:blipFill>
        <p:spPr>
          <a:xfrm>
            <a:off x="588260" y="3440629"/>
            <a:ext cx="3916833" cy="1034422"/>
          </a:xfrm>
          <a:prstGeom prst="rect">
            <a:avLst/>
          </a:prstGeom>
        </p:spPr>
      </p:pic>
      <p:pic>
        <p:nvPicPr>
          <p:cNvPr id="8" name="Picture 7">
            <a:extLst>
              <a:ext uri="{FF2B5EF4-FFF2-40B4-BE49-F238E27FC236}">
                <a16:creationId xmlns:a16="http://schemas.microsoft.com/office/drawing/2014/main" id="{021C727E-9569-1842-3527-C3EFF7693172}"/>
              </a:ext>
            </a:extLst>
          </p:cNvPr>
          <p:cNvPicPr>
            <a:picLocks noChangeAspect="1"/>
          </p:cNvPicPr>
          <p:nvPr/>
        </p:nvPicPr>
        <p:blipFill>
          <a:blip r:embed="rId7"/>
          <a:stretch>
            <a:fillRect/>
          </a:stretch>
        </p:blipFill>
        <p:spPr>
          <a:xfrm>
            <a:off x="4719697" y="3679902"/>
            <a:ext cx="4066740" cy="551724"/>
          </a:xfrm>
          <a:prstGeom prst="rect">
            <a:avLst/>
          </a:prstGeom>
        </p:spPr>
      </p:pic>
    </p:spTree>
    <p:extLst>
      <p:ext uri="{BB962C8B-B14F-4D97-AF65-F5344CB8AC3E}">
        <p14:creationId xmlns:p14="http://schemas.microsoft.com/office/powerpoint/2010/main" val="2786194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16410"/>
            <a:ext cx="5911541" cy="830997"/>
          </a:xfrm>
          <a:prstGeom prst="rect">
            <a:avLst/>
          </a:prstGeom>
          <a:noFill/>
        </p:spPr>
        <p:txBody>
          <a:bodyPr wrap="square">
            <a:spAutoFit/>
          </a:bodyPr>
          <a:lstStyle/>
          <a:p>
            <a:pPr algn="ctr"/>
            <a:r>
              <a:rPr kumimoji="0" lang="vi-VN" sz="2400" b="1" i="0" u="none" strike="noStrike" kern="0" cap="none" spc="0" normalizeH="0" baseline="0" noProof="0" dirty="0">
                <a:ln>
                  <a:noFill/>
                </a:ln>
                <a:solidFill>
                  <a:srgbClr val="231F40"/>
                </a:solidFill>
                <a:effectLst/>
                <a:uLnTx/>
                <a:uFillTx/>
                <a:latin typeface="Mavenpro"/>
                <a:cs typeface="Poppins SemiBold"/>
                <a:sym typeface="Poppins SemiBold"/>
              </a:rPr>
              <a:t>Chạy chương trình và giao diện</a:t>
            </a:r>
          </a:p>
          <a:p>
            <a:pPr algn="ctr"/>
            <a:r>
              <a:rPr kumimoji="0" lang="vi-VN" sz="2400" b="1" i="0" u="none" strike="noStrike" kern="0" cap="none" spc="0" normalizeH="0" baseline="0" noProof="0" dirty="0">
                <a:ln>
                  <a:noFill/>
                </a:ln>
                <a:solidFill>
                  <a:srgbClr val="231F40"/>
                </a:solidFill>
                <a:effectLst/>
                <a:uLnTx/>
                <a:uFillTx/>
                <a:latin typeface="Mavenpro"/>
                <a:cs typeface="Poppins SemiBold"/>
                <a:sym typeface="Poppins SemiBold"/>
              </a:rPr>
              <a:t>hoàn thiện</a:t>
            </a:r>
            <a:endParaRPr lang="vi-VN" sz="1200" b="1" dirty="0">
              <a:latin typeface="Mavenpro"/>
            </a:endParaRPr>
          </a:p>
        </p:txBody>
      </p:sp>
      <p:pic>
        <p:nvPicPr>
          <p:cNvPr id="5" name="Picture 4">
            <a:extLst>
              <a:ext uri="{FF2B5EF4-FFF2-40B4-BE49-F238E27FC236}">
                <a16:creationId xmlns:a16="http://schemas.microsoft.com/office/drawing/2014/main" id="{F210CAD1-AB84-D945-D935-E8C0E7D7D713}"/>
              </a:ext>
            </a:extLst>
          </p:cNvPr>
          <p:cNvPicPr>
            <a:picLocks noChangeAspect="1"/>
          </p:cNvPicPr>
          <p:nvPr/>
        </p:nvPicPr>
        <p:blipFill>
          <a:blip r:embed="rId2"/>
          <a:stretch>
            <a:fillRect/>
          </a:stretch>
        </p:blipFill>
        <p:spPr>
          <a:xfrm>
            <a:off x="406434" y="1650381"/>
            <a:ext cx="4021914" cy="1584796"/>
          </a:xfrm>
          <a:prstGeom prst="rect">
            <a:avLst/>
          </a:prstGeom>
        </p:spPr>
      </p:pic>
      <p:pic>
        <p:nvPicPr>
          <p:cNvPr id="10" name="Picture 9">
            <a:extLst>
              <a:ext uri="{FF2B5EF4-FFF2-40B4-BE49-F238E27FC236}">
                <a16:creationId xmlns:a16="http://schemas.microsoft.com/office/drawing/2014/main" id="{D15458D8-767C-DAA5-D9D7-DACB49DAA564}"/>
              </a:ext>
            </a:extLst>
          </p:cNvPr>
          <p:cNvPicPr>
            <a:picLocks noChangeAspect="1"/>
          </p:cNvPicPr>
          <p:nvPr/>
        </p:nvPicPr>
        <p:blipFill>
          <a:blip r:embed="rId3"/>
          <a:stretch>
            <a:fillRect/>
          </a:stretch>
        </p:blipFill>
        <p:spPr>
          <a:xfrm>
            <a:off x="4715654" y="2374637"/>
            <a:ext cx="4072472" cy="1905630"/>
          </a:xfrm>
          <a:prstGeom prst="rect">
            <a:avLst/>
          </a:prstGeom>
        </p:spPr>
      </p:pic>
    </p:spTree>
    <p:extLst>
      <p:ext uri="{BB962C8B-B14F-4D97-AF65-F5344CB8AC3E}">
        <p14:creationId xmlns:p14="http://schemas.microsoft.com/office/powerpoint/2010/main" val="3000681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33"/>
          <p:cNvSpPr/>
          <p:nvPr/>
        </p:nvSpPr>
        <p:spPr>
          <a:xfrm>
            <a:off x="6366750" y="1649725"/>
            <a:ext cx="1521300" cy="9645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81" name="Google Shape;1281;p33"/>
          <p:cNvSpPr txBox="1">
            <a:spLocks noGrp="1"/>
          </p:cNvSpPr>
          <p:nvPr>
            <p:ph type="title"/>
          </p:nvPr>
        </p:nvSpPr>
        <p:spPr>
          <a:xfrm>
            <a:off x="1652231" y="2712942"/>
            <a:ext cx="6301737" cy="76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b="1" dirty="0">
                <a:effectLst/>
                <a:latin typeface="Mavenpro"/>
                <a:ea typeface="Calibri" panose="020F0502020204030204" pitchFamily="34" charset="0"/>
                <a:cs typeface="Arial" panose="020B0604020202020204" pitchFamily="34" charset="0"/>
              </a:rPr>
              <a:t>ĐÁNH GIÁ KẾT LUẬN VÀ PHÁT TRIỂN </a:t>
            </a:r>
            <a:endParaRPr b="1" dirty="0">
              <a:latin typeface="Mavenpro"/>
            </a:endParaRPr>
          </a:p>
        </p:txBody>
      </p:sp>
      <p:sp>
        <p:nvSpPr>
          <p:cNvPr id="1282" name="Google Shape;1282;p33"/>
          <p:cNvSpPr txBox="1">
            <a:spLocks noGrp="1"/>
          </p:cNvSpPr>
          <p:nvPr>
            <p:ph type="title" idx="2"/>
          </p:nvPr>
        </p:nvSpPr>
        <p:spPr>
          <a:xfrm>
            <a:off x="6557744" y="1749913"/>
            <a:ext cx="123751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6</a:t>
            </a:r>
            <a:endParaRPr dirty="0"/>
          </a:p>
        </p:txBody>
      </p:sp>
      <p:grpSp>
        <p:nvGrpSpPr>
          <p:cNvPr id="1284" name="Google Shape;1284;p33"/>
          <p:cNvGrpSpPr/>
          <p:nvPr/>
        </p:nvGrpSpPr>
        <p:grpSpPr>
          <a:xfrm>
            <a:off x="612289" y="4098500"/>
            <a:ext cx="2079900" cy="510000"/>
            <a:chOff x="6348826" y="4608500"/>
            <a:chExt cx="2079900" cy="510000"/>
          </a:xfrm>
        </p:grpSpPr>
        <p:sp>
          <p:nvSpPr>
            <p:cNvPr id="1285" name="Google Shape;1285;p33"/>
            <p:cNvSpPr/>
            <p:nvPr/>
          </p:nvSpPr>
          <p:spPr>
            <a:xfrm>
              <a:off x="6348826" y="4608500"/>
              <a:ext cx="2079900" cy="510000"/>
            </a:xfrm>
            <a:prstGeom prst="roundRect">
              <a:avLst>
                <a:gd name="adj" fmla="val 50000"/>
              </a:avLst>
            </a:prstGeom>
            <a:gradFill>
              <a:gsLst>
                <a:gs pos="0">
                  <a:schemeClr val="lt2"/>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33"/>
            <p:cNvGrpSpPr/>
            <p:nvPr/>
          </p:nvGrpSpPr>
          <p:grpSpPr>
            <a:xfrm>
              <a:off x="7855344" y="4778575"/>
              <a:ext cx="239064" cy="186274"/>
              <a:chOff x="1900456" y="4780923"/>
              <a:chExt cx="138315" cy="107779"/>
            </a:xfrm>
          </p:grpSpPr>
          <p:sp>
            <p:nvSpPr>
              <p:cNvPr id="1287" name="Google Shape;1287;p33"/>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33"/>
              <p:cNvGrpSpPr/>
              <p:nvPr/>
            </p:nvGrpSpPr>
            <p:grpSpPr>
              <a:xfrm>
                <a:off x="1900456" y="4825827"/>
                <a:ext cx="138315" cy="62875"/>
                <a:chOff x="1900456" y="4825827"/>
                <a:chExt cx="138315" cy="62875"/>
              </a:xfrm>
            </p:grpSpPr>
            <p:sp>
              <p:nvSpPr>
                <p:cNvPr id="1289" name="Google Shape;1289;p33"/>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91" name="Google Shape;1291;p33"/>
          <p:cNvSpPr txBox="1"/>
          <p:nvPr/>
        </p:nvSpPr>
        <p:spPr>
          <a:xfrm>
            <a:off x="745400" y="4148750"/>
            <a:ext cx="13713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ulish Medium"/>
                <a:ea typeface="Mulish Medium"/>
                <a:cs typeface="Mulish Medium"/>
                <a:sym typeface="Mulish Medium"/>
              </a:rPr>
              <a:t>Download</a:t>
            </a:r>
            <a:endParaRPr>
              <a:solidFill>
                <a:schemeClr val="dk1"/>
              </a:solidFill>
              <a:latin typeface="Mulish Medium"/>
              <a:ea typeface="Mulish Medium"/>
              <a:cs typeface="Mulish Medium"/>
              <a:sym typeface="Mulish Medium"/>
            </a:endParaRPr>
          </a:p>
        </p:txBody>
      </p:sp>
      <p:sp>
        <p:nvSpPr>
          <p:cNvPr id="1292" name="Google Shape;1292;p33"/>
          <p:cNvSpPr/>
          <p:nvPr/>
        </p:nvSpPr>
        <p:spPr>
          <a:xfrm>
            <a:off x="1952344" y="1239075"/>
            <a:ext cx="322125" cy="1313800"/>
          </a:xfrm>
          <a:custGeom>
            <a:avLst/>
            <a:gdLst/>
            <a:ahLst/>
            <a:cxnLst/>
            <a:rect l="l" t="t" r="r" b="b"/>
            <a:pathLst>
              <a:path w="12885" h="52552" extrusionOk="0">
                <a:moveTo>
                  <a:pt x="5911" y="1"/>
                </a:moveTo>
                <a:cubicBezTo>
                  <a:pt x="2679" y="1"/>
                  <a:pt x="1" y="2633"/>
                  <a:pt x="1" y="5865"/>
                </a:cubicBezTo>
                <a:lnTo>
                  <a:pt x="1" y="46686"/>
                </a:lnTo>
                <a:cubicBezTo>
                  <a:pt x="1" y="49919"/>
                  <a:pt x="2679" y="52551"/>
                  <a:pt x="5911" y="52551"/>
                </a:cubicBezTo>
                <a:lnTo>
                  <a:pt x="6973" y="52551"/>
                </a:lnTo>
                <a:cubicBezTo>
                  <a:pt x="10206" y="52551"/>
                  <a:pt x="12884" y="49919"/>
                  <a:pt x="12884" y="46686"/>
                </a:cubicBezTo>
                <a:lnTo>
                  <a:pt x="12884" y="5865"/>
                </a:lnTo>
                <a:cubicBezTo>
                  <a:pt x="12884"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3"/>
          <p:cNvSpPr/>
          <p:nvPr/>
        </p:nvSpPr>
        <p:spPr>
          <a:xfrm>
            <a:off x="2113394"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flipH="1">
            <a:off x="2093496" y="2106001"/>
            <a:ext cx="19925" cy="62437"/>
          </a:xfrm>
          <a:custGeom>
            <a:avLst/>
            <a:gdLst/>
            <a:ahLst/>
            <a:cxnLst/>
            <a:rect l="l" t="t" r="r" b="b"/>
            <a:pathLst>
              <a:path w="1" h="10529" fill="none" extrusionOk="0">
                <a:moveTo>
                  <a:pt x="0" y="0"/>
                </a:moveTo>
                <a:lnTo>
                  <a:pt x="0" y="1052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33"/>
          <p:cNvGrpSpPr/>
          <p:nvPr/>
        </p:nvGrpSpPr>
        <p:grpSpPr>
          <a:xfrm>
            <a:off x="2038356" y="1963675"/>
            <a:ext cx="150100" cy="150100"/>
            <a:chOff x="8425238" y="1668375"/>
            <a:chExt cx="150100" cy="150100"/>
          </a:xfrm>
        </p:grpSpPr>
        <p:sp>
          <p:nvSpPr>
            <p:cNvPr id="1296" name="Google Shape;1296;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3"/>
            <p:cNvSpPr/>
            <p:nvPr/>
          </p:nvSpPr>
          <p:spPr>
            <a:xfrm>
              <a:off x="8425238" y="1668375"/>
              <a:ext cx="150100" cy="150100"/>
            </a:xfrm>
            <a:custGeom>
              <a:avLst/>
              <a:gdLst/>
              <a:ahLst/>
              <a:cxnLst/>
              <a:rect l="l" t="t" r="r" b="b"/>
              <a:pathLst>
                <a:path w="6004" h="6004" fill="none" extrusionOk="0">
                  <a:moveTo>
                    <a:pt x="6004" y="3002"/>
                  </a:moveTo>
                  <a:cubicBezTo>
                    <a:pt x="6004" y="4664"/>
                    <a:pt x="4665" y="6003"/>
                    <a:pt x="3002" y="6003"/>
                  </a:cubicBezTo>
                  <a:cubicBezTo>
                    <a:pt x="1340" y="6003"/>
                    <a:pt x="1" y="4664"/>
                    <a:pt x="1" y="3002"/>
                  </a:cubicBezTo>
                  <a:cubicBezTo>
                    <a:pt x="1" y="1339"/>
                    <a:pt x="1340" y="0"/>
                    <a:pt x="3002" y="0"/>
                  </a:cubicBezTo>
                  <a:cubicBezTo>
                    <a:pt x="4619" y="0"/>
                    <a:pt x="6004" y="1339"/>
                    <a:pt x="6004"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rgbClr val="F62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33"/>
          <p:cNvSpPr/>
          <p:nvPr/>
        </p:nvSpPr>
        <p:spPr>
          <a:xfrm>
            <a:off x="2078769" y="2343875"/>
            <a:ext cx="69275" cy="69300"/>
          </a:xfrm>
          <a:custGeom>
            <a:avLst/>
            <a:gdLst/>
            <a:ahLst/>
            <a:cxnLst/>
            <a:rect l="l" t="t" r="r" b="b"/>
            <a:pathLst>
              <a:path w="2771" h="2772" extrusionOk="0">
                <a:moveTo>
                  <a:pt x="2771" y="1386"/>
                </a:moveTo>
                <a:cubicBezTo>
                  <a:pt x="2771" y="2171"/>
                  <a:pt x="2170" y="2772"/>
                  <a:pt x="1385" y="2772"/>
                </a:cubicBezTo>
                <a:cubicBezTo>
                  <a:pt x="600" y="2772"/>
                  <a:pt x="0" y="2171"/>
                  <a:pt x="0" y="1386"/>
                </a:cubicBezTo>
                <a:cubicBezTo>
                  <a:pt x="0" y="601"/>
                  <a:pt x="600" y="1"/>
                  <a:pt x="1385" y="1"/>
                </a:cubicBezTo>
                <a:cubicBezTo>
                  <a:pt x="2170" y="1"/>
                  <a:pt x="2771" y="601"/>
                  <a:pt x="2771" y="1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3"/>
          <p:cNvSpPr/>
          <p:nvPr/>
        </p:nvSpPr>
        <p:spPr>
          <a:xfrm>
            <a:off x="1480638" y="1239075"/>
            <a:ext cx="323275" cy="1313800"/>
          </a:xfrm>
          <a:custGeom>
            <a:avLst/>
            <a:gdLst/>
            <a:ahLst/>
            <a:cxnLst/>
            <a:rect l="l" t="t" r="r" b="b"/>
            <a:pathLst>
              <a:path w="12931" h="52552" extrusionOk="0">
                <a:moveTo>
                  <a:pt x="5865" y="1"/>
                </a:moveTo>
                <a:cubicBezTo>
                  <a:pt x="2632" y="1"/>
                  <a:pt x="0" y="2633"/>
                  <a:pt x="0" y="5865"/>
                </a:cubicBezTo>
                <a:lnTo>
                  <a:pt x="0" y="46686"/>
                </a:lnTo>
                <a:cubicBezTo>
                  <a:pt x="0" y="49919"/>
                  <a:pt x="2632" y="52551"/>
                  <a:pt x="5865" y="52551"/>
                </a:cubicBezTo>
                <a:lnTo>
                  <a:pt x="7019" y="52551"/>
                </a:lnTo>
                <a:cubicBezTo>
                  <a:pt x="10252" y="52551"/>
                  <a:pt x="12930"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3"/>
          <p:cNvSpPr/>
          <p:nvPr/>
        </p:nvSpPr>
        <p:spPr>
          <a:xfrm>
            <a:off x="1642263"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3"/>
          <p:cNvSpPr/>
          <p:nvPr/>
        </p:nvSpPr>
        <p:spPr>
          <a:xfrm>
            <a:off x="1642269" y="1862375"/>
            <a:ext cx="19925" cy="306068"/>
          </a:xfrm>
          <a:custGeom>
            <a:avLst/>
            <a:gdLst/>
            <a:ahLst/>
            <a:cxnLst/>
            <a:rect l="l" t="t" r="r" b="b"/>
            <a:pathLst>
              <a:path w="1" h="31448" fill="none" extrusionOk="0">
                <a:moveTo>
                  <a:pt x="0" y="1"/>
                </a:moveTo>
                <a:lnTo>
                  <a:pt x="0" y="31448"/>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33"/>
          <p:cNvGrpSpPr/>
          <p:nvPr/>
        </p:nvGrpSpPr>
        <p:grpSpPr>
          <a:xfrm>
            <a:off x="1567225" y="1730288"/>
            <a:ext cx="150100" cy="150100"/>
            <a:chOff x="7935763" y="1180050"/>
            <a:chExt cx="150100" cy="150100"/>
          </a:xfrm>
        </p:grpSpPr>
        <p:sp>
          <p:nvSpPr>
            <p:cNvPr id="1306" name="Google Shape;1306;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3"/>
            <p:cNvSpPr/>
            <p:nvPr/>
          </p:nvSpPr>
          <p:spPr>
            <a:xfrm>
              <a:off x="7935763" y="1180050"/>
              <a:ext cx="150100" cy="150100"/>
            </a:xfrm>
            <a:custGeom>
              <a:avLst/>
              <a:gdLst/>
              <a:ahLst/>
              <a:cxnLst/>
              <a:rect l="l" t="t" r="r" b="b"/>
              <a:pathLst>
                <a:path w="6004" h="6004" fill="none" extrusionOk="0">
                  <a:moveTo>
                    <a:pt x="6003" y="3002"/>
                  </a:moveTo>
                  <a:cubicBezTo>
                    <a:pt x="6003" y="4664"/>
                    <a:pt x="4664" y="6003"/>
                    <a:pt x="3002" y="6003"/>
                  </a:cubicBezTo>
                  <a:cubicBezTo>
                    <a:pt x="1339" y="6003"/>
                    <a:pt x="0" y="4664"/>
                    <a:pt x="0" y="3002"/>
                  </a:cubicBezTo>
                  <a:cubicBezTo>
                    <a:pt x="0" y="1385"/>
                    <a:pt x="1339" y="0"/>
                    <a:pt x="3002" y="0"/>
                  </a:cubicBezTo>
                  <a:cubicBezTo>
                    <a:pt x="4664" y="0"/>
                    <a:pt x="6003" y="1385"/>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33"/>
          <p:cNvSpPr/>
          <p:nvPr/>
        </p:nvSpPr>
        <p:spPr>
          <a:xfrm>
            <a:off x="1599550" y="2325425"/>
            <a:ext cx="85450" cy="92375"/>
          </a:xfrm>
          <a:custGeom>
            <a:avLst/>
            <a:gdLst/>
            <a:ahLst/>
            <a:cxnLst/>
            <a:rect l="l" t="t" r="r" b="b"/>
            <a:pathLst>
              <a:path w="3418" h="3695" extrusionOk="0">
                <a:moveTo>
                  <a:pt x="1570" y="2817"/>
                </a:moveTo>
                <a:cubicBezTo>
                  <a:pt x="1016" y="2309"/>
                  <a:pt x="1016" y="1432"/>
                  <a:pt x="1570" y="924"/>
                </a:cubicBezTo>
                <a:cubicBezTo>
                  <a:pt x="2078" y="416"/>
                  <a:pt x="2863" y="416"/>
                  <a:pt x="3418" y="831"/>
                </a:cubicBezTo>
                <a:cubicBezTo>
                  <a:pt x="3048" y="323"/>
                  <a:pt x="2448" y="0"/>
                  <a:pt x="1847" y="0"/>
                </a:cubicBezTo>
                <a:cubicBezTo>
                  <a:pt x="785" y="0"/>
                  <a:pt x="0" y="785"/>
                  <a:pt x="0" y="1847"/>
                </a:cubicBezTo>
                <a:cubicBezTo>
                  <a:pt x="0" y="2863"/>
                  <a:pt x="785" y="3694"/>
                  <a:pt x="1847" y="3694"/>
                </a:cubicBezTo>
                <a:cubicBezTo>
                  <a:pt x="2494" y="3694"/>
                  <a:pt x="3048" y="3325"/>
                  <a:pt x="3418" y="2817"/>
                </a:cubicBezTo>
                <a:cubicBezTo>
                  <a:pt x="2863" y="3325"/>
                  <a:pt x="2078" y="3325"/>
                  <a:pt x="1570" y="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3"/>
          <p:cNvSpPr/>
          <p:nvPr/>
        </p:nvSpPr>
        <p:spPr>
          <a:xfrm>
            <a:off x="1011219" y="1239075"/>
            <a:ext cx="320950" cy="1313800"/>
          </a:xfrm>
          <a:custGeom>
            <a:avLst/>
            <a:gdLst/>
            <a:ahLst/>
            <a:cxnLst/>
            <a:rect l="l" t="t" r="r" b="b"/>
            <a:pathLst>
              <a:path w="12838" h="52552" extrusionOk="0">
                <a:moveTo>
                  <a:pt x="5865" y="1"/>
                </a:moveTo>
                <a:cubicBezTo>
                  <a:pt x="2632" y="1"/>
                  <a:pt x="0" y="2633"/>
                  <a:pt x="0" y="5865"/>
                </a:cubicBezTo>
                <a:lnTo>
                  <a:pt x="0" y="46686"/>
                </a:lnTo>
                <a:cubicBezTo>
                  <a:pt x="0" y="49919"/>
                  <a:pt x="2632" y="52551"/>
                  <a:pt x="5865" y="52551"/>
                </a:cubicBezTo>
                <a:lnTo>
                  <a:pt x="6973" y="52551"/>
                </a:lnTo>
                <a:cubicBezTo>
                  <a:pt x="10206" y="52551"/>
                  <a:pt x="12838"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3"/>
          <p:cNvSpPr/>
          <p:nvPr/>
        </p:nvSpPr>
        <p:spPr>
          <a:xfrm>
            <a:off x="1171681" y="1442250"/>
            <a:ext cx="25" cy="726175"/>
          </a:xfrm>
          <a:custGeom>
            <a:avLst/>
            <a:gdLst/>
            <a:ahLst/>
            <a:cxnLst/>
            <a:rect l="l" t="t" r="r" b="b"/>
            <a:pathLst>
              <a:path w="1" h="29047" fill="none" extrusionOk="0">
                <a:moveTo>
                  <a:pt x="1" y="1"/>
                </a:moveTo>
                <a:lnTo>
                  <a:pt x="1"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3"/>
          <p:cNvSpPr/>
          <p:nvPr/>
        </p:nvSpPr>
        <p:spPr>
          <a:xfrm>
            <a:off x="1103396" y="1615650"/>
            <a:ext cx="67775" cy="552764"/>
          </a:xfrm>
          <a:custGeom>
            <a:avLst/>
            <a:gdLst/>
            <a:ahLst/>
            <a:cxnLst/>
            <a:rect l="l" t="t" r="r" b="b"/>
            <a:pathLst>
              <a:path w="1" h="16809" fill="none" extrusionOk="0">
                <a:moveTo>
                  <a:pt x="1" y="0"/>
                </a:moveTo>
                <a:lnTo>
                  <a:pt x="1" y="1680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33"/>
          <p:cNvGrpSpPr/>
          <p:nvPr/>
        </p:nvGrpSpPr>
        <p:grpSpPr>
          <a:xfrm>
            <a:off x="1096644" y="1477475"/>
            <a:ext cx="150100" cy="150100"/>
            <a:chOff x="7463588" y="1514825"/>
            <a:chExt cx="150100" cy="150100"/>
          </a:xfrm>
        </p:grpSpPr>
        <p:sp>
          <p:nvSpPr>
            <p:cNvPr id="1316" name="Google Shape;1316;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3"/>
            <p:cNvSpPr/>
            <p:nvPr/>
          </p:nvSpPr>
          <p:spPr>
            <a:xfrm>
              <a:off x="7483213" y="1534450"/>
              <a:ext cx="112000" cy="112000"/>
            </a:xfrm>
            <a:custGeom>
              <a:avLst/>
              <a:gdLst/>
              <a:ahLst/>
              <a:cxnLst/>
              <a:rect l="l" t="t" r="r" b="b"/>
              <a:pathLst>
                <a:path w="4480" h="4480" fill="none"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3"/>
            <p:cNvSpPr/>
            <p:nvPr/>
          </p:nvSpPr>
          <p:spPr>
            <a:xfrm>
              <a:off x="7463588" y="1514825"/>
              <a:ext cx="150100" cy="150100"/>
            </a:xfrm>
            <a:custGeom>
              <a:avLst/>
              <a:gdLst/>
              <a:ahLst/>
              <a:cxnLst/>
              <a:rect l="l" t="t" r="r" b="b"/>
              <a:pathLst>
                <a:path w="6004" h="6004" fill="none" extrusionOk="0">
                  <a:moveTo>
                    <a:pt x="6003" y="3002"/>
                  </a:moveTo>
                  <a:cubicBezTo>
                    <a:pt x="6003" y="4665"/>
                    <a:pt x="4664" y="6004"/>
                    <a:pt x="3002" y="6004"/>
                  </a:cubicBezTo>
                  <a:cubicBezTo>
                    <a:pt x="1340" y="6004"/>
                    <a:pt x="0" y="4665"/>
                    <a:pt x="0" y="3002"/>
                  </a:cubicBezTo>
                  <a:cubicBezTo>
                    <a:pt x="0" y="1386"/>
                    <a:pt x="1340" y="1"/>
                    <a:pt x="3002" y="1"/>
                  </a:cubicBezTo>
                  <a:cubicBezTo>
                    <a:pt x="4664" y="1"/>
                    <a:pt x="6003" y="1386"/>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33"/>
          <p:cNvSpPr/>
          <p:nvPr/>
        </p:nvSpPr>
        <p:spPr>
          <a:xfrm>
            <a:off x="1116844" y="2323100"/>
            <a:ext cx="109700" cy="112000"/>
          </a:xfrm>
          <a:custGeom>
            <a:avLst/>
            <a:gdLst/>
            <a:ahLst/>
            <a:cxnLst/>
            <a:rect l="l" t="t" r="r" b="b"/>
            <a:pathLst>
              <a:path w="4388" h="4480" extrusionOk="0">
                <a:moveTo>
                  <a:pt x="1248" y="647"/>
                </a:moveTo>
                <a:lnTo>
                  <a:pt x="1248" y="1247"/>
                </a:lnTo>
                <a:lnTo>
                  <a:pt x="1248" y="1571"/>
                </a:lnTo>
                <a:lnTo>
                  <a:pt x="1248" y="3603"/>
                </a:lnTo>
                <a:cubicBezTo>
                  <a:pt x="1155" y="3556"/>
                  <a:pt x="971" y="3556"/>
                  <a:pt x="878" y="3556"/>
                </a:cubicBezTo>
                <a:cubicBezTo>
                  <a:pt x="416" y="3556"/>
                  <a:pt x="1" y="3787"/>
                  <a:pt x="1" y="4018"/>
                </a:cubicBezTo>
                <a:cubicBezTo>
                  <a:pt x="1" y="4295"/>
                  <a:pt x="416" y="4480"/>
                  <a:pt x="878" y="4480"/>
                </a:cubicBezTo>
                <a:cubicBezTo>
                  <a:pt x="1340" y="4480"/>
                  <a:pt x="1709" y="4249"/>
                  <a:pt x="1709" y="4018"/>
                </a:cubicBezTo>
                <a:lnTo>
                  <a:pt x="1709" y="1525"/>
                </a:lnTo>
                <a:lnTo>
                  <a:pt x="3926" y="1063"/>
                </a:lnTo>
                <a:lnTo>
                  <a:pt x="3926" y="3002"/>
                </a:lnTo>
                <a:cubicBezTo>
                  <a:pt x="3787" y="2956"/>
                  <a:pt x="3649" y="2956"/>
                  <a:pt x="3510" y="2956"/>
                </a:cubicBezTo>
                <a:cubicBezTo>
                  <a:pt x="3049" y="2956"/>
                  <a:pt x="2633" y="3187"/>
                  <a:pt x="2633" y="3418"/>
                </a:cubicBezTo>
                <a:cubicBezTo>
                  <a:pt x="2633" y="3695"/>
                  <a:pt x="3049" y="3880"/>
                  <a:pt x="3510" y="3880"/>
                </a:cubicBezTo>
                <a:cubicBezTo>
                  <a:pt x="3972" y="3880"/>
                  <a:pt x="4388" y="3649"/>
                  <a:pt x="4388" y="3418"/>
                </a:cubicBezTo>
                <a:lnTo>
                  <a:pt x="4388" y="970"/>
                </a:lnTo>
                <a:lnTo>
                  <a:pt x="4388" y="601"/>
                </a:lnTo>
                <a:lnTo>
                  <a:pt x="43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647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38"/>
          <p:cNvSpPr txBox="1">
            <a:spLocks noGrp="1"/>
          </p:cNvSpPr>
          <p:nvPr>
            <p:ph type="subTitle" idx="1"/>
          </p:nvPr>
        </p:nvSpPr>
        <p:spPr>
          <a:xfrm>
            <a:off x="135705" y="1787696"/>
            <a:ext cx="4144804" cy="1196400"/>
          </a:xfrm>
          <a:prstGeom prst="rect">
            <a:avLst/>
          </a:prstGeom>
        </p:spPr>
        <p:txBody>
          <a:bodyPr spcFirstLastPara="1" wrap="square" lIns="91425" tIns="91425" rIns="91425" bIns="91425" anchor="t" anchorCtr="0">
            <a:noAutofit/>
          </a:bodyPr>
          <a:lstStyle/>
          <a:p>
            <a:pPr indent="0" algn="just"/>
            <a:r>
              <a:rPr lang="vi-VN" kern="100" dirty="0">
                <a:effectLst/>
                <a:latin typeface="Mavenpro"/>
                <a:ea typeface="Calibri" panose="020F0502020204030204" pitchFamily="34" charset="0"/>
                <a:cs typeface="Arial" panose="020B0604020202020204" pitchFamily="34" charset="0"/>
              </a:rPr>
              <a:t>Trong biểu đồ </a:t>
            </a:r>
            <a:r>
              <a:rPr lang="vi-VN" kern="100" dirty="0" err="1">
                <a:effectLst/>
                <a:latin typeface="Mavenpro"/>
                <a:ea typeface="Calibri" panose="020F0502020204030204" pitchFamily="34" charset="0"/>
                <a:cs typeface="Arial" panose="020B0604020202020204" pitchFamily="34" charset="0"/>
              </a:rPr>
              <a:t>Recall-Confidence</a:t>
            </a:r>
            <a:r>
              <a:rPr lang="vi-VN" kern="100" dirty="0">
                <a:effectLst/>
                <a:latin typeface="Mavenpro"/>
                <a:ea typeface="Calibri" panose="020F0502020204030204" pitchFamily="34" charset="0"/>
                <a:cs typeface="Arial" panose="020B0604020202020204" pitchFamily="34" charset="0"/>
              </a:rPr>
              <a:t>, đường cong thể hiện mối quan hệ giữa độ tin cậy của mô hình (</a:t>
            </a:r>
            <a:r>
              <a:rPr lang="vi-VN"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và khả năng phát hiện đúng các biển số (</a:t>
            </a:r>
            <a:r>
              <a:rPr lang="vi-VN" kern="100" dirty="0" err="1">
                <a:effectLst/>
                <a:latin typeface="Mavenpro"/>
                <a:ea typeface="Calibri" panose="020F0502020204030204" pitchFamily="34" charset="0"/>
                <a:cs typeface="Arial" panose="020B0604020202020204" pitchFamily="34" charset="0"/>
              </a:rPr>
              <a:t>Recall</a:t>
            </a:r>
            <a:r>
              <a:rPr lang="vi-VN" kern="100" dirty="0">
                <a:effectLst/>
                <a:latin typeface="Mavenpro"/>
                <a:ea typeface="Calibri" panose="020F0502020204030204" pitchFamily="34" charset="0"/>
                <a:cs typeface="Arial" panose="020B0604020202020204" pitchFamily="34" charset="0"/>
              </a:rPr>
              <a:t>). Kết quả từ mô hình cho thấy </a:t>
            </a:r>
            <a:r>
              <a:rPr lang="vi-VN" b="1" kern="100" dirty="0" err="1">
                <a:effectLst/>
                <a:latin typeface="Mavenpro"/>
                <a:ea typeface="Calibri" panose="020F0502020204030204" pitchFamily="34" charset="0"/>
                <a:cs typeface="Arial" panose="020B0604020202020204" pitchFamily="34" charset="0"/>
              </a:rPr>
              <a:t>Recall</a:t>
            </a:r>
            <a:r>
              <a:rPr lang="vi-VN" kern="100" dirty="0">
                <a:effectLst/>
                <a:latin typeface="Mavenpro"/>
                <a:ea typeface="Calibri" panose="020F0502020204030204" pitchFamily="34" charset="0"/>
                <a:cs typeface="Arial" panose="020B0604020202020204" pitchFamily="34" charset="0"/>
              </a:rPr>
              <a:t> duy trì ở mức cao (&gt;0.90) khi </a:t>
            </a:r>
            <a:r>
              <a:rPr lang="vi-VN" b="1"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nằm trong khoảng 0.2 đến 0.8, tức là mô hình hoạt động ổn định trong khoảng này. Tuy nhiên, khi </a:t>
            </a:r>
            <a:r>
              <a:rPr lang="vi-VN" b="1"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tăng lên gần mức 1.0, </a:t>
            </a:r>
            <a:r>
              <a:rPr lang="vi-VN" b="1" kern="100" dirty="0" err="1">
                <a:effectLst/>
                <a:latin typeface="Mavenpro"/>
                <a:ea typeface="Calibri" panose="020F0502020204030204" pitchFamily="34" charset="0"/>
                <a:cs typeface="Arial" panose="020B0604020202020204" pitchFamily="34" charset="0"/>
              </a:rPr>
              <a:t>Recall</a:t>
            </a:r>
            <a:r>
              <a:rPr lang="vi-VN" kern="100" dirty="0">
                <a:effectLst/>
                <a:latin typeface="Mavenpro"/>
                <a:ea typeface="Calibri" panose="020F0502020204030204" pitchFamily="34" charset="0"/>
                <a:cs typeface="Arial" panose="020B0604020202020204" pitchFamily="34" charset="0"/>
              </a:rPr>
              <a:t> giảm mạnh, có thể do mô hình chỉ nhận diện các biển số với độ tin cậy cực cao nhưng bỏ qua một số trường hợp khó nhận diện. hệ thống.</a:t>
            </a:r>
          </a:p>
        </p:txBody>
      </p:sp>
      <p:sp>
        <p:nvSpPr>
          <p:cNvPr id="1391" name="Google Shape;1391;p38"/>
          <p:cNvSpPr txBox="1">
            <a:spLocks noGrp="1"/>
          </p:cNvSpPr>
          <p:nvPr>
            <p:ph type="title"/>
          </p:nvPr>
        </p:nvSpPr>
        <p:spPr>
          <a:xfrm>
            <a:off x="720000" y="582916"/>
            <a:ext cx="3474300" cy="11044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latin typeface="Mavenpro"/>
              </a:rPr>
              <a:t>Đường cong</a:t>
            </a:r>
            <a:br>
              <a:rPr lang="vi-VN" sz="3200" b="1" dirty="0">
                <a:latin typeface="Mavenpro"/>
              </a:rPr>
            </a:br>
            <a:r>
              <a:rPr lang="vi-VN" sz="3200" b="1" dirty="0" err="1">
                <a:latin typeface="Mavenpro"/>
              </a:rPr>
              <a:t>Recall-Confidence</a:t>
            </a:r>
            <a:endParaRPr lang="en-US" sz="3200" b="1" dirty="0">
              <a:latin typeface="Mavenpro"/>
            </a:endParaRPr>
          </a:p>
        </p:txBody>
      </p:sp>
      <p:pic>
        <p:nvPicPr>
          <p:cNvPr id="2" name="Picture 1" descr="Đã tải lên ảnh">
            <a:extLst>
              <a:ext uri="{FF2B5EF4-FFF2-40B4-BE49-F238E27FC236}">
                <a16:creationId xmlns:a16="http://schemas.microsoft.com/office/drawing/2014/main" id="{F5350453-D5B1-E4B2-67DE-AC33B0253D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135148"/>
            <a:ext cx="4310044" cy="287320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1" name="Google Shape;1391;p38"/>
          <p:cNvSpPr txBox="1">
            <a:spLocks noGrp="1"/>
          </p:cNvSpPr>
          <p:nvPr>
            <p:ph type="title"/>
          </p:nvPr>
        </p:nvSpPr>
        <p:spPr>
          <a:xfrm>
            <a:off x="720000" y="582916"/>
            <a:ext cx="3474300" cy="11044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latin typeface="Mavenpro"/>
              </a:rPr>
              <a:t>Đường cong</a:t>
            </a:r>
            <a:br>
              <a:rPr lang="vi-VN" sz="3200" b="1" dirty="0">
                <a:latin typeface="Mavenpro"/>
              </a:rPr>
            </a:br>
            <a:r>
              <a:rPr lang="vi-VN" b="1" dirty="0" err="1">
                <a:effectLst/>
                <a:latin typeface="Mavenpro"/>
                <a:ea typeface="Calibri" panose="020F0502020204030204" pitchFamily="34" charset="0"/>
                <a:cs typeface="Arial" panose="020B0604020202020204" pitchFamily="34" charset="0"/>
              </a:rPr>
              <a:t>Precision-Confidence</a:t>
            </a:r>
            <a:endParaRPr lang="en-US" sz="3200" b="1" dirty="0">
              <a:latin typeface="Mavenpro"/>
            </a:endParaRPr>
          </a:p>
        </p:txBody>
      </p:sp>
      <p:pic>
        <p:nvPicPr>
          <p:cNvPr id="3" name="Picture 2">
            <a:extLst>
              <a:ext uri="{FF2B5EF4-FFF2-40B4-BE49-F238E27FC236}">
                <a16:creationId xmlns:a16="http://schemas.microsoft.com/office/drawing/2014/main" id="{D01E0D9B-0F22-E6E5-074E-721C5B49AA8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151494"/>
            <a:ext cx="4429734" cy="2952155"/>
          </a:xfrm>
          <a:prstGeom prst="rect">
            <a:avLst/>
          </a:prstGeom>
          <a:noFill/>
        </p:spPr>
      </p:pic>
      <p:sp>
        <p:nvSpPr>
          <p:cNvPr id="6" name="TextBox 5">
            <a:extLst>
              <a:ext uri="{FF2B5EF4-FFF2-40B4-BE49-F238E27FC236}">
                <a16:creationId xmlns:a16="http://schemas.microsoft.com/office/drawing/2014/main" id="{F5A10408-76B2-8A32-21D2-A1029A038F96}"/>
              </a:ext>
            </a:extLst>
          </p:cNvPr>
          <p:cNvSpPr txBox="1"/>
          <p:nvPr/>
        </p:nvSpPr>
        <p:spPr>
          <a:xfrm>
            <a:off x="720000" y="1917600"/>
            <a:ext cx="3598127" cy="2031325"/>
          </a:xfrm>
          <a:prstGeom prst="rect">
            <a:avLst/>
          </a:prstGeom>
          <a:noFill/>
        </p:spPr>
        <p:txBody>
          <a:bodyPr wrap="square" rtlCol="0">
            <a:spAutoFit/>
          </a:bodyPr>
          <a:lstStyle/>
          <a:p>
            <a:r>
              <a:rPr lang="vi-VN" dirty="0">
                <a:latin typeface="Mavenpro"/>
              </a:rPr>
              <a:t>Tương tự, đồ thị </a:t>
            </a:r>
            <a:r>
              <a:rPr lang="vi-VN" dirty="0" err="1">
                <a:latin typeface="Mavenpro"/>
              </a:rPr>
              <a:t>Precision-Confidence</a:t>
            </a:r>
            <a:r>
              <a:rPr lang="vi-VN" dirty="0">
                <a:latin typeface="Mavenpro"/>
              </a:rPr>
              <a:t> cho ta thấy </a:t>
            </a:r>
            <a:r>
              <a:rPr lang="vi-VN" kern="100" dirty="0">
                <a:effectLst/>
                <a:latin typeface="Mavenpro"/>
                <a:ea typeface="Calibri" panose="020F0502020204030204" pitchFamily="34" charset="0"/>
                <a:cs typeface="Arial" panose="020B0604020202020204" pitchFamily="34" charset="0"/>
              </a:rPr>
              <a:t>mối quan hệ giữa độ chính xác (</a:t>
            </a:r>
            <a:r>
              <a:rPr lang="vi-VN" kern="100" dirty="0" err="1">
                <a:effectLst/>
                <a:latin typeface="Mavenpro"/>
                <a:ea typeface="Calibri" panose="020F0502020204030204" pitchFamily="34" charset="0"/>
                <a:cs typeface="Arial" panose="020B0604020202020204" pitchFamily="34" charset="0"/>
              </a:rPr>
              <a:t>Precision</a:t>
            </a:r>
            <a:r>
              <a:rPr lang="vi-VN" kern="100" dirty="0">
                <a:effectLst/>
                <a:latin typeface="Mavenpro"/>
                <a:ea typeface="Calibri" panose="020F0502020204030204" pitchFamily="34" charset="0"/>
                <a:cs typeface="Arial" panose="020B0604020202020204" pitchFamily="34" charset="0"/>
              </a:rPr>
              <a:t>) và </a:t>
            </a:r>
            <a:r>
              <a:rPr lang="vi-VN" b="1"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a:t>
            </a:r>
            <a:r>
              <a:rPr lang="vi-VN" b="1" kern="100" dirty="0" err="1">
                <a:effectLst/>
                <a:latin typeface="Mavenpro"/>
                <a:ea typeface="Calibri" panose="020F0502020204030204" pitchFamily="34" charset="0"/>
                <a:cs typeface="Arial" panose="020B0604020202020204" pitchFamily="34" charset="0"/>
              </a:rPr>
              <a:t>Precision</a:t>
            </a:r>
            <a:r>
              <a:rPr lang="vi-VN" kern="100" dirty="0">
                <a:effectLst/>
                <a:latin typeface="Mavenpro"/>
                <a:ea typeface="Calibri" panose="020F0502020204030204" pitchFamily="34" charset="0"/>
                <a:cs typeface="Arial" panose="020B0604020202020204" pitchFamily="34" charset="0"/>
              </a:rPr>
              <a:t> ban đầu ở mức thấp khi </a:t>
            </a:r>
            <a:r>
              <a:rPr lang="vi-VN" b="1"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thấp, nhưng tăng mạnh lên &gt;0.95 khi </a:t>
            </a:r>
            <a:r>
              <a:rPr lang="vi-VN"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đạt mức 0.8 đến 1.0. Điều này phản ánh rằng mô hình rất chính xác khi đánh giá các biển số xe có độ tin cậy cao, mặc dù điều này có thể dẫn đến việc bỏ sót một số trường hợp có độ tin cậy thấp</a:t>
            </a:r>
            <a:endParaRPr lang="vi-VN" dirty="0">
              <a:latin typeface="Mavenpro"/>
            </a:endParaRPr>
          </a:p>
        </p:txBody>
      </p:sp>
    </p:spTree>
    <p:extLst>
      <p:ext uri="{BB962C8B-B14F-4D97-AF65-F5344CB8AC3E}">
        <p14:creationId xmlns:p14="http://schemas.microsoft.com/office/powerpoint/2010/main" val="3046375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1" name="Google Shape;1391;p38"/>
          <p:cNvSpPr txBox="1">
            <a:spLocks noGrp="1"/>
          </p:cNvSpPr>
          <p:nvPr>
            <p:ph type="title"/>
          </p:nvPr>
        </p:nvSpPr>
        <p:spPr>
          <a:xfrm>
            <a:off x="720000" y="582916"/>
            <a:ext cx="3474300" cy="11044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latin typeface="Mavenpro"/>
              </a:rPr>
              <a:t>Đường cong</a:t>
            </a:r>
            <a:br>
              <a:rPr lang="vi-VN" sz="3200" b="1" dirty="0">
                <a:latin typeface="Mavenpro"/>
              </a:rPr>
            </a:br>
            <a:r>
              <a:rPr lang="vi-VN" sz="3600" b="1" dirty="0" err="1">
                <a:effectLst/>
                <a:latin typeface="Mavenpro"/>
                <a:ea typeface="Calibri" panose="020F0502020204030204" pitchFamily="34" charset="0"/>
                <a:cs typeface="Arial" panose="020B0604020202020204" pitchFamily="34" charset="0"/>
              </a:rPr>
              <a:t>Precision-Recall</a:t>
            </a:r>
            <a:endParaRPr lang="en-US" sz="3200" b="1" dirty="0">
              <a:latin typeface="Mavenpro"/>
            </a:endParaRPr>
          </a:p>
        </p:txBody>
      </p:sp>
      <p:sp>
        <p:nvSpPr>
          <p:cNvPr id="6" name="TextBox 5">
            <a:extLst>
              <a:ext uri="{FF2B5EF4-FFF2-40B4-BE49-F238E27FC236}">
                <a16:creationId xmlns:a16="http://schemas.microsoft.com/office/drawing/2014/main" id="{F5A10408-76B2-8A32-21D2-A1029A038F96}"/>
              </a:ext>
            </a:extLst>
          </p:cNvPr>
          <p:cNvSpPr txBox="1"/>
          <p:nvPr/>
        </p:nvSpPr>
        <p:spPr>
          <a:xfrm>
            <a:off x="720000" y="1983346"/>
            <a:ext cx="3598127" cy="2031325"/>
          </a:xfrm>
          <a:prstGeom prst="rect">
            <a:avLst/>
          </a:prstGeom>
          <a:noFill/>
        </p:spPr>
        <p:txBody>
          <a:bodyPr wrap="square" rtlCol="0">
            <a:spAutoFit/>
          </a:bodyPr>
          <a:lstStyle/>
          <a:p>
            <a:pPr algn="just"/>
            <a:r>
              <a:rPr lang="vi-VN" kern="100" dirty="0">
                <a:effectLst/>
                <a:latin typeface="Mavenpro"/>
                <a:ea typeface="Calibri" panose="020F0502020204030204" pitchFamily="34" charset="0"/>
                <a:cs typeface="Arial" panose="020B0604020202020204" pitchFamily="34" charset="0"/>
              </a:rPr>
              <a:t>Đường cong </a:t>
            </a:r>
            <a:r>
              <a:rPr lang="vi-VN" kern="100" dirty="0" err="1">
                <a:effectLst/>
                <a:latin typeface="Mavenpro"/>
                <a:ea typeface="Calibri" panose="020F0502020204030204" pitchFamily="34" charset="0"/>
                <a:cs typeface="Arial" panose="020B0604020202020204" pitchFamily="34" charset="0"/>
              </a:rPr>
              <a:t>Precision-Recall</a:t>
            </a:r>
            <a:r>
              <a:rPr lang="vi-VN" kern="100" dirty="0">
                <a:effectLst/>
                <a:latin typeface="Mavenpro"/>
                <a:ea typeface="Calibri" panose="020F0502020204030204" pitchFamily="34" charset="0"/>
                <a:cs typeface="Arial" panose="020B0604020202020204" pitchFamily="34" charset="0"/>
              </a:rPr>
              <a:t> cho thấy một kết quả rất tích cực, khi </a:t>
            </a:r>
            <a:r>
              <a:rPr lang="vi-VN" b="1" kern="100" dirty="0" err="1">
                <a:effectLst/>
                <a:latin typeface="Mavenpro"/>
                <a:ea typeface="Calibri" panose="020F0502020204030204" pitchFamily="34" charset="0"/>
                <a:cs typeface="Arial" panose="020B0604020202020204" pitchFamily="34" charset="0"/>
              </a:rPr>
              <a:t>Precision</a:t>
            </a:r>
            <a:r>
              <a:rPr lang="vi-VN" kern="100" dirty="0">
                <a:effectLst/>
                <a:latin typeface="Mavenpro"/>
                <a:ea typeface="Calibri" panose="020F0502020204030204" pitchFamily="34" charset="0"/>
                <a:cs typeface="Arial" panose="020B0604020202020204" pitchFamily="34" charset="0"/>
              </a:rPr>
              <a:t> duy trì gần mức 1.0 với </a:t>
            </a:r>
            <a:r>
              <a:rPr lang="vi-VN" b="1" kern="100" dirty="0" err="1">
                <a:effectLst/>
                <a:latin typeface="Mavenpro"/>
                <a:ea typeface="Calibri" panose="020F0502020204030204" pitchFamily="34" charset="0"/>
                <a:cs typeface="Arial" panose="020B0604020202020204" pitchFamily="34" charset="0"/>
              </a:rPr>
              <a:t>Recall</a:t>
            </a:r>
            <a:r>
              <a:rPr lang="vi-VN" kern="100" dirty="0">
                <a:effectLst/>
                <a:latin typeface="Mavenpro"/>
                <a:ea typeface="Calibri" panose="020F0502020204030204" pitchFamily="34" charset="0"/>
                <a:cs typeface="Arial" panose="020B0604020202020204" pitchFamily="34" charset="0"/>
              </a:rPr>
              <a:t> cũng ở mức cao. </a:t>
            </a:r>
            <a:r>
              <a:rPr lang="vi-VN" b="1" kern="100" dirty="0" err="1">
                <a:effectLst/>
                <a:latin typeface="Mavenpro"/>
                <a:ea typeface="Calibri" panose="020F0502020204030204" pitchFamily="34" charset="0"/>
                <a:cs typeface="Arial" panose="020B0604020202020204" pitchFamily="34" charset="0"/>
              </a:rPr>
              <a:t>mAP</a:t>
            </a:r>
            <a:r>
              <a:rPr lang="vi-VN" b="1" kern="100" dirty="0">
                <a:effectLst/>
                <a:latin typeface="Mavenpro"/>
                <a:ea typeface="Calibri" panose="020F0502020204030204" pitchFamily="34" charset="0"/>
                <a:cs typeface="Arial" panose="020B0604020202020204" pitchFamily="34" charset="0"/>
              </a:rPr>
              <a:t> (</a:t>
            </a:r>
            <a:r>
              <a:rPr lang="vi-VN" b="1" kern="100" dirty="0" err="1">
                <a:effectLst/>
                <a:latin typeface="Mavenpro"/>
                <a:ea typeface="Calibri" panose="020F0502020204030204" pitchFamily="34" charset="0"/>
                <a:cs typeface="Arial" panose="020B0604020202020204" pitchFamily="34" charset="0"/>
              </a:rPr>
              <a:t>Mean</a:t>
            </a:r>
            <a:r>
              <a:rPr lang="vi-VN" b="1" kern="100" dirty="0">
                <a:effectLst/>
                <a:latin typeface="Mavenpro"/>
                <a:ea typeface="Calibri" panose="020F0502020204030204" pitchFamily="34" charset="0"/>
                <a:cs typeface="Arial" panose="020B0604020202020204" pitchFamily="34" charset="0"/>
              </a:rPr>
              <a:t> </a:t>
            </a:r>
            <a:r>
              <a:rPr lang="vi-VN" b="1" kern="100" dirty="0" err="1">
                <a:effectLst/>
                <a:latin typeface="Mavenpro"/>
                <a:ea typeface="Calibri" panose="020F0502020204030204" pitchFamily="34" charset="0"/>
                <a:cs typeface="Arial" panose="020B0604020202020204" pitchFamily="34" charset="0"/>
              </a:rPr>
              <a:t>Average</a:t>
            </a:r>
            <a:r>
              <a:rPr lang="vi-VN" b="1" kern="100" dirty="0">
                <a:effectLst/>
                <a:latin typeface="Mavenpro"/>
                <a:ea typeface="Calibri" panose="020F0502020204030204" pitchFamily="34" charset="0"/>
                <a:cs typeface="Arial" panose="020B0604020202020204" pitchFamily="34" charset="0"/>
              </a:rPr>
              <a:t> </a:t>
            </a:r>
            <a:r>
              <a:rPr lang="vi-VN" b="1" kern="100" dirty="0" err="1">
                <a:effectLst/>
                <a:latin typeface="Mavenpro"/>
                <a:ea typeface="Calibri" panose="020F0502020204030204" pitchFamily="34" charset="0"/>
                <a:cs typeface="Arial" panose="020B0604020202020204" pitchFamily="34" charset="0"/>
              </a:rPr>
              <a:t>Precision</a:t>
            </a:r>
            <a:r>
              <a:rPr lang="vi-VN" b="1" kern="100" dirty="0">
                <a:effectLst/>
                <a:latin typeface="Mavenpro"/>
                <a:ea typeface="Calibri" panose="020F0502020204030204" pitchFamily="34" charset="0"/>
                <a:cs typeface="Arial" panose="020B0604020202020204" pitchFamily="34" charset="0"/>
              </a:rPr>
              <a:t>)</a:t>
            </a:r>
            <a:r>
              <a:rPr lang="vi-VN" kern="100" dirty="0">
                <a:effectLst/>
                <a:latin typeface="Mavenpro"/>
                <a:ea typeface="Calibri" panose="020F0502020204030204" pitchFamily="34" charset="0"/>
                <a:cs typeface="Arial" panose="020B0604020202020204" pitchFamily="34" charset="0"/>
              </a:rPr>
              <a:t> được báo cáo là 0.980, cho thấy khả năng mô hình duy trì độ chính xác cao trên toàn bộ dữ liệu kiểm tra. Điều này chứng tỏ rằng mô hình đạt được sự cân bằng giữa </a:t>
            </a:r>
            <a:r>
              <a:rPr lang="vi-VN" b="1" kern="100" dirty="0" err="1">
                <a:effectLst/>
                <a:latin typeface="Mavenpro"/>
                <a:ea typeface="Calibri" panose="020F0502020204030204" pitchFamily="34" charset="0"/>
                <a:cs typeface="Arial" panose="020B0604020202020204" pitchFamily="34" charset="0"/>
              </a:rPr>
              <a:t>Precision</a:t>
            </a:r>
            <a:r>
              <a:rPr lang="vi-VN" kern="100" dirty="0">
                <a:effectLst/>
                <a:latin typeface="Mavenpro"/>
                <a:ea typeface="Calibri" panose="020F0502020204030204" pitchFamily="34" charset="0"/>
                <a:cs typeface="Arial" panose="020B0604020202020204" pitchFamily="34" charset="0"/>
              </a:rPr>
              <a:t> và </a:t>
            </a:r>
            <a:r>
              <a:rPr lang="vi-VN" b="1" kern="100" dirty="0" err="1">
                <a:effectLst/>
                <a:latin typeface="Mavenpro"/>
                <a:ea typeface="Calibri" panose="020F0502020204030204" pitchFamily="34" charset="0"/>
                <a:cs typeface="Arial" panose="020B0604020202020204" pitchFamily="34" charset="0"/>
              </a:rPr>
              <a:t>Recall</a:t>
            </a:r>
            <a:r>
              <a:rPr lang="vi-VN" kern="100" dirty="0">
                <a:effectLst/>
                <a:latin typeface="Mavenpro"/>
                <a:ea typeface="Calibri" panose="020F0502020204030204" pitchFamily="34" charset="0"/>
                <a:cs typeface="Arial" panose="020B0604020202020204" pitchFamily="34" charset="0"/>
              </a:rPr>
              <a:t>, một tiêu chí quan trọng khi triển khai thực tế.</a:t>
            </a:r>
          </a:p>
        </p:txBody>
      </p:sp>
      <p:pic>
        <p:nvPicPr>
          <p:cNvPr id="2" name="Picture 1">
            <a:extLst>
              <a:ext uri="{FF2B5EF4-FFF2-40B4-BE49-F238E27FC236}">
                <a16:creationId xmlns:a16="http://schemas.microsoft.com/office/drawing/2014/main" id="{465EFE58-1A42-7BAC-F55E-FB9BA09290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128829"/>
            <a:ext cx="4329733" cy="2885842"/>
          </a:xfrm>
          <a:prstGeom prst="rect">
            <a:avLst/>
          </a:prstGeom>
          <a:noFill/>
        </p:spPr>
      </p:pic>
    </p:spTree>
    <p:extLst>
      <p:ext uri="{BB962C8B-B14F-4D97-AF65-F5344CB8AC3E}">
        <p14:creationId xmlns:p14="http://schemas.microsoft.com/office/powerpoint/2010/main" val="2321586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1" name="Google Shape;1391;p38"/>
          <p:cNvSpPr txBox="1">
            <a:spLocks noGrp="1"/>
          </p:cNvSpPr>
          <p:nvPr>
            <p:ph type="title"/>
          </p:nvPr>
        </p:nvSpPr>
        <p:spPr>
          <a:xfrm>
            <a:off x="720000" y="582916"/>
            <a:ext cx="3474300" cy="11044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latin typeface="Mavenpro"/>
              </a:rPr>
              <a:t>Đường cong</a:t>
            </a:r>
            <a:br>
              <a:rPr lang="vi-VN" sz="3200" b="1" dirty="0">
                <a:latin typeface="Mavenpro"/>
              </a:rPr>
            </a:br>
            <a:r>
              <a:rPr lang="vi-VN" sz="3600" b="1" dirty="0">
                <a:effectLst/>
                <a:latin typeface="Mavenpro"/>
                <a:ea typeface="Calibri" panose="020F0502020204030204" pitchFamily="34" charset="0"/>
                <a:cs typeface="Arial" panose="020B0604020202020204" pitchFamily="34" charset="0"/>
              </a:rPr>
              <a:t>F1-Confidence</a:t>
            </a:r>
            <a:endParaRPr lang="en-US" sz="3200" b="1" dirty="0">
              <a:latin typeface="Mavenpro"/>
            </a:endParaRPr>
          </a:p>
        </p:txBody>
      </p:sp>
      <p:sp>
        <p:nvSpPr>
          <p:cNvPr id="6" name="TextBox 5">
            <a:extLst>
              <a:ext uri="{FF2B5EF4-FFF2-40B4-BE49-F238E27FC236}">
                <a16:creationId xmlns:a16="http://schemas.microsoft.com/office/drawing/2014/main" id="{F5A10408-76B2-8A32-21D2-A1029A038F96}"/>
              </a:ext>
            </a:extLst>
          </p:cNvPr>
          <p:cNvSpPr txBox="1"/>
          <p:nvPr/>
        </p:nvSpPr>
        <p:spPr>
          <a:xfrm>
            <a:off x="720000" y="1868538"/>
            <a:ext cx="3598127" cy="2246769"/>
          </a:xfrm>
          <a:prstGeom prst="rect">
            <a:avLst/>
          </a:prstGeom>
          <a:noFill/>
        </p:spPr>
        <p:txBody>
          <a:bodyPr wrap="square" rtlCol="0">
            <a:spAutoFit/>
          </a:bodyPr>
          <a:lstStyle/>
          <a:p>
            <a:pPr algn="just"/>
            <a:r>
              <a:rPr lang="vi-VN" kern="100" dirty="0">
                <a:effectLst/>
                <a:latin typeface="Mavenpro"/>
                <a:ea typeface="Calibri" panose="020F0502020204030204" pitchFamily="34" charset="0"/>
                <a:cs typeface="Arial" panose="020B0604020202020204" pitchFamily="34" charset="0"/>
              </a:rPr>
              <a:t>Chỉ số </a:t>
            </a:r>
            <a:r>
              <a:rPr lang="vi-VN" b="1" kern="100" dirty="0">
                <a:effectLst/>
                <a:latin typeface="Mavenpro"/>
                <a:ea typeface="Calibri" panose="020F0502020204030204" pitchFamily="34" charset="0"/>
                <a:cs typeface="Arial" panose="020B0604020202020204" pitchFamily="34" charset="0"/>
              </a:rPr>
              <a:t>F1-Score</a:t>
            </a:r>
            <a:r>
              <a:rPr lang="vi-VN" kern="100" dirty="0">
                <a:effectLst/>
                <a:latin typeface="Mavenpro"/>
                <a:ea typeface="Calibri" panose="020F0502020204030204" pitchFamily="34" charset="0"/>
                <a:cs typeface="Arial" panose="020B0604020202020204" pitchFamily="34" charset="0"/>
              </a:rPr>
              <a:t> kết hợp giữa </a:t>
            </a:r>
            <a:r>
              <a:rPr lang="vi-VN" kern="100" dirty="0" err="1">
                <a:effectLst/>
                <a:latin typeface="Mavenpro"/>
                <a:ea typeface="Calibri" panose="020F0502020204030204" pitchFamily="34" charset="0"/>
                <a:cs typeface="Arial" panose="020B0604020202020204" pitchFamily="34" charset="0"/>
              </a:rPr>
              <a:t>Precision</a:t>
            </a:r>
            <a:r>
              <a:rPr lang="vi-VN" kern="100" dirty="0">
                <a:effectLst/>
                <a:latin typeface="Mavenpro"/>
                <a:ea typeface="Calibri" panose="020F0502020204030204" pitchFamily="34" charset="0"/>
                <a:cs typeface="Arial" panose="020B0604020202020204" pitchFamily="34" charset="0"/>
              </a:rPr>
              <a:t> và </a:t>
            </a:r>
            <a:r>
              <a:rPr lang="vi-VN" kern="100" dirty="0" err="1">
                <a:effectLst/>
                <a:latin typeface="Mavenpro"/>
                <a:ea typeface="Calibri" panose="020F0502020204030204" pitchFamily="34" charset="0"/>
                <a:cs typeface="Arial" panose="020B0604020202020204" pitchFamily="34" charset="0"/>
              </a:rPr>
              <a:t>Recall</a:t>
            </a:r>
            <a:r>
              <a:rPr lang="vi-VN" kern="100" dirty="0">
                <a:effectLst/>
                <a:latin typeface="Mavenpro"/>
                <a:ea typeface="Calibri" panose="020F0502020204030204" pitchFamily="34" charset="0"/>
                <a:cs typeface="Arial" panose="020B0604020202020204" pitchFamily="34" charset="0"/>
              </a:rPr>
              <a:t>, giúp đánh giá hiệu quả tổng thể của mô hình. Đường cong F1-Confidence cho thấy mô hình đạt </a:t>
            </a:r>
            <a:r>
              <a:rPr lang="vi-VN" b="1" kern="100" dirty="0">
                <a:effectLst/>
                <a:latin typeface="Mavenpro"/>
                <a:ea typeface="Calibri" panose="020F0502020204030204" pitchFamily="34" charset="0"/>
                <a:cs typeface="Arial" panose="020B0604020202020204" pitchFamily="34" charset="0"/>
              </a:rPr>
              <a:t>F1-Score</a:t>
            </a:r>
            <a:r>
              <a:rPr lang="vi-VN" kern="100" dirty="0">
                <a:effectLst/>
                <a:latin typeface="Mavenpro"/>
                <a:ea typeface="Calibri" panose="020F0502020204030204" pitchFamily="34" charset="0"/>
                <a:cs typeface="Arial" panose="020B0604020202020204" pitchFamily="34" charset="0"/>
              </a:rPr>
              <a:t> cao (&gt;0.90) khi </a:t>
            </a:r>
            <a:r>
              <a:rPr lang="vi-VN"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nằm trong khoảng 0.2 đến 0.8. Tuy nhiên, khi </a:t>
            </a:r>
            <a:r>
              <a:rPr lang="vi-VN" b="1"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tiếp tục tăng, </a:t>
            </a:r>
            <a:r>
              <a:rPr lang="vi-VN" b="1" kern="100" dirty="0">
                <a:effectLst/>
                <a:latin typeface="Mavenpro"/>
                <a:ea typeface="Calibri" panose="020F0502020204030204" pitchFamily="34" charset="0"/>
                <a:cs typeface="Arial" panose="020B0604020202020204" pitchFamily="34" charset="0"/>
              </a:rPr>
              <a:t>F1-Score</a:t>
            </a:r>
            <a:r>
              <a:rPr lang="vi-VN" kern="100" dirty="0">
                <a:effectLst/>
                <a:latin typeface="Mavenpro"/>
                <a:ea typeface="Calibri" panose="020F0502020204030204" pitchFamily="34" charset="0"/>
                <a:cs typeface="Arial" panose="020B0604020202020204" pitchFamily="34" charset="0"/>
              </a:rPr>
              <a:t> giảm nhẹ, chỉ đạt 0.96 tại ngưỡng </a:t>
            </a:r>
            <a:r>
              <a:rPr lang="vi-VN"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 0.353. Điều này cho thấy mô hình có hiệu suất tốt ở những giá trị </a:t>
            </a:r>
            <a:r>
              <a:rPr lang="vi-VN"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trung bình, và giảm khi đẩy </a:t>
            </a:r>
            <a:r>
              <a:rPr lang="vi-VN" kern="100" dirty="0" err="1">
                <a:effectLst/>
                <a:latin typeface="Mavenpro"/>
                <a:ea typeface="Calibri" panose="020F0502020204030204" pitchFamily="34" charset="0"/>
                <a:cs typeface="Arial" panose="020B0604020202020204" pitchFamily="34" charset="0"/>
              </a:rPr>
              <a:t>Confidence</a:t>
            </a:r>
            <a:r>
              <a:rPr lang="vi-VN" kern="100" dirty="0">
                <a:effectLst/>
                <a:latin typeface="Mavenpro"/>
                <a:ea typeface="Calibri" panose="020F0502020204030204" pitchFamily="34" charset="0"/>
                <a:cs typeface="Arial" panose="020B0604020202020204" pitchFamily="34" charset="0"/>
              </a:rPr>
              <a:t> lên quá cao.</a:t>
            </a:r>
          </a:p>
        </p:txBody>
      </p:sp>
      <p:pic>
        <p:nvPicPr>
          <p:cNvPr id="3" name="Picture 2">
            <a:extLst>
              <a:ext uri="{FF2B5EF4-FFF2-40B4-BE49-F238E27FC236}">
                <a16:creationId xmlns:a16="http://schemas.microsoft.com/office/drawing/2014/main" id="{BC9E16EA-796C-FB6F-9B69-B013E1BBED3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5814" y="1185483"/>
            <a:ext cx="4159973" cy="2772534"/>
          </a:xfrm>
          <a:prstGeom prst="rect">
            <a:avLst/>
          </a:prstGeom>
          <a:noFill/>
        </p:spPr>
      </p:pic>
    </p:spTree>
    <p:extLst>
      <p:ext uri="{BB962C8B-B14F-4D97-AF65-F5344CB8AC3E}">
        <p14:creationId xmlns:p14="http://schemas.microsoft.com/office/powerpoint/2010/main" val="4217036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1" name="Google Shape;1391;p38"/>
          <p:cNvSpPr txBox="1">
            <a:spLocks noGrp="1"/>
          </p:cNvSpPr>
          <p:nvPr>
            <p:ph type="title"/>
          </p:nvPr>
        </p:nvSpPr>
        <p:spPr>
          <a:xfrm>
            <a:off x="720000" y="432118"/>
            <a:ext cx="4565678" cy="11044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b="1" dirty="0">
                <a:latin typeface="Mavenpro"/>
              </a:rPr>
              <a:t>Biểu đồ</a:t>
            </a:r>
            <a:br>
              <a:rPr lang="vi-VN" b="1" dirty="0">
                <a:latin typeface="Mavenpro"/>
              </a:rPr>
            </a:br>
            <a:r>
              <a:rPr lang="vi-VN" b="1" dirty="0" err="1">
                <a:latin typeface="Mavenpro"/>
              </a:rPr>
              <a:t>Confusion</a:t>
            </a:r>
            <a:r>
              <a:rPr lang="vi-VN" b="1" dirty="0">
                <a:latin typeface="Mavenpro"/>
              </a:rPr>
              <a:t> </a:t>
            </a:r>
            <a:r>
              <a:rPr lang="vi-VN" b="1" dirty="0" err="1">
                <a:latin typeface="Mavenpro"/>
              </a:rPr>
              <a:t>Matrix</a:t>
            </a:r>
            <a:r>
              <a:rPr lang="vi-VN" b="1" dirty="0">
                <a:latin typeface="Mavenpro"/>
              </a:rPr>
              <a:t> </a:t>
            </a:r>
            <a:r>
              <a:rPr lang="vi-VN" b="1" dirty="0" err="1">
                <a:latin typeface="Mavenpro"/>
              </a:rPr>
              <a:t>Normalized</a:t>
            </a:r>
            <a:endParaRPr lang="en-US" sz="3200" b="1" dirty="0">
              <a:latin typeface="Mavenpro"/>
            </a:endParaRPr>
          </a:p>
        </p:txBody>
      </p:sp>
      <p:sp>
        <p:nvSpPr>
          <p:cNvPr id="6" name="TextBox 5">
            <a:extLst>
              <a:ext uri="{FF2B5EF4-FFF2-40B4-BE49-F238E27FC236}">
                <a16:creationId xmlns:a16="http://schemas.microsoft.com/office/drawing/2014/main" id="{F5A10408-76B2-8A32-21D2-A1029A038F96}"/>
              </a:ext>
            </a:extLst>
          </p:cNvPr>
          <p:cNvSpPr txBox="1"/>
          <p:nvPr/>
        </p:nvSpPr>
        <p:spPr>
          <a:xfrm>
            <a:off x="720000" y="1536582"/>
            <a:ext cx="3852000" cy="3416320"/>
          </a:xfrm>
          <a:prstGeom prst="rect">
            <a:avLst/>
          </a:prstGeom>
          <a:noFill/>
        </p:spPr>
        <p:txBody>
          <a:bodyPr wrap="square" rtlCol="0">
            <a:spAutoFit/>
          </a:bodyPr>
          <a:lstStyle/>
          <a:p>
            <a:pPr algn="just"/>
            <a:r>
              <a:rPr lang="vi-VN" sz="1200" kern="100" dirty="0">
                <a:effectLst/>
                <a:latin typeface="Times New Roman" panose="02020603050405020304" pitchFamily="18" charset="0"/>
                <a:ea typeface="Calibri" panose="020F0502020204030204" pitchFamily="34" charset="0"/>
                <a:cs typeface="Arial" panose="020B0604020202020204" pitchFamily="34" charset="0"/>
              </a:rPr>
              <a:t>Trong ma trận đã chuẩn hóa này, mỗi ô hiển thị tỷ lệ (từ 0 đến 1) của các dự đoán đúng và sai trên tổng số mẫu trong tập kiểm tra.</a:t>
            </a:r>
          </a:p>
          <a:p>
            <a:pPr marL="342900" lvl="0" indent="-342900" algn="just">
              <a:buSzPts val="1000"/>
              <a:buFont typeface="Symbol" panose="05050102010706020507" pitchFamily="18" charset="2"/>
              <a:buChar char=""/>
              <a:tabLst>
                <a:tab pos="457200" algn="l"/>
              </a:tabLst>
            </a:pPr>
            <a:r>
              <a:rPr lang="vi-VN" sz="1200" b="1" kern="100" dirty="0">
                <a:effectLst/>
                <a:latin typeface="Times New Roman" panose="02020603050405020304" pitchFamily="18" charset="0"/>
                <a:ea typeface="Calibri" panose="020F0502020204030204" pitchFamily="34" charset="0"/>
                <a:cs typeface="Arial" panose="020B0604020202020204" pitchFamily="34" charset="0"/>
              </a:rPr>
              <a:t>Dòng đầu tiên (</a:t>
            </a:r>
            <a:r>
              <a:rPr lang="vi-VN" sz="1200" b="1" kern="100" dirty="0" err="1">
                <a:effectLst/>
                <a:latin typeface="Times New Roman" panose="02020603050405020304" pitchFamily="18" charset="0"/>
                <a:ea typeface="Calibri" panose="020F0502020204030204" pitchFamily="34" charset="0"/>
                <a:cs typeface="Arial" panose="020B0604020202020204" pitchFamily="34" charset="0"/>
              </a:rPr>
              <a:t>bien_so</a:t>
            </a:r>
            <a:r>
              <a:rPr lang="vi-VN" sz="1200" b="1" kern="10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a:t>
            </a:r>
          </a:p>
          <a:p>
            <a:pPr marL="742950" lvl="1" indent="-285750" algn="just">
              <a:buSzPts val="1000"/>
              <a:buFont typeface="Courier New" panose="02070309020205020404" pitchFamily="49" charset="0"/>
              <a:buChar char="o"/>
              <a:tabLst>
                <a:tab pos="914400" algn="l"/>
              </a:tabLst>
            </a:pP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Ô đầu tiên là 0.98, nghĩa là có </a:t>
            </a:r>
            <a:r>
              <a:rPr lang="vi-VN" sz="1200" b="1" kern="100" dirty="0">
                <a:effectLst/>
                <a:latin typeface="Times New Roman" panose="02020603050405020304" pitchFamily="18" charset="0"/>
                <a:ea typeface="Calibri" panose="020F0502020204030204" pitchFamily="34" charset="0"/>
                <a:cs typeface="Times New Roman" panose="02020603050405020304" pitchFamily="18" charset="0"/>
              </a:rPr>
              <a:t>98%</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 các trường hợp mà mô hình dự đoán đúng lớp "</a:t>
            </a:r>
            <a:r>
              <a:rPr lang="vi-VN" sz="1200" kern="100" dirty="0" err="1">
                <a:effectLst/>
                <a:latin typeface="Times New Roman" panose="02020603050405020304" pitchFamily="18" charset="0"/>
                <a:ea typeface="Calibri" panose="020F0502020204030204" pitchFamily="34" charset="0"/>
                <a:cs typeface="Times New Roman" panose="02020603050405020304" pitchFamily="18" charset="0"/>
              </a:rPr>
              <a:t>bien_so</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gn="just">
              <a:buSzPts val="1000"/>
              <a:buFont typeface="Courier New" panose="02070309020205020404" pitchFamily="49" charset="0"/>
              <a:buChar char="o"/>
              <a:tabLst>
                <a:tab pos="914400" algn="l"/>
              </a:tabLst>
            </a:pP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Ô thứ hai là 0.02, nghĩa là có </a:t>
            </a:r>
            <a:r>
              <a:rPr lang="vi-VN" sz="1200" b="1" kern="100" dirty="0">
                <a:effectLst/>
                <a:latin typeface="Times New Roman" panose="02020603050405020304" pitchFamily="18" charset="0"/>
                <a:ea typeface="Calibri" panose="020F0502020204030204" pitchFamily="34" charset="0"/>
                <a:cs typeface="Times New Roman" panose="02020603050405020304" pitchFamily="18" charset="0"/>
              </a:rPr>
              <a:t>2%</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 trường hợp biển số bị nhận diện nhầm thành "</a:t>
            </a:r>
            <a:r>
              <a:rPr lang="vi-VN" sz="1200" kern="100" dirty="0" err="1">
                <a:effectLst/>
                <a:latin typeface="Times New Roman" panose="02020603050405020304" pitchFamily="18" charset="0"/>
                <a:ea typeface="Calibri" panose="020F0502020204030204" pitchFamily="34" charset="0"/>
                <a:cs typeface="Times New Roman" panose="02020603050405020304" pitchFamily="18" charset="0"/>
              </a:rPr>
              <a:t>background</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buSzPts val="1000"/>
              <a:buFont typeface="Symbol" panose="05050102010706020507" pitchFamily="18" charset="2"/>
              <a:buChar char=""/>
              <a:tabLst>
                <a:tab pos="457200" algn="l"/>
              </a:tabLst>
            </a:pPr>
            <a:r>
              <a:rPr lang="vi-VN" sz="1200" b="1" kern="100" dirty="0">
                <a:effectLst/>
                <a:latin typeface="Times New Roman" panose="02020603050405020304" pitchFamily="18" charset="0"/>
                <a:ea typeface="Calibri" panose="020F0502020204030204" pitchFamily="34" charset="0"/>
                <a:cs typeface="Arial" panose="020B0604020202020204" pitchFamily="34" charset="0"/>
              </a:rPr>
              <a:t>Dòng thứ hai (</a:t>
            </a:r>
            <a:r>
              <a:rPr lang="vi-VN" sz="1200" b="1" kern="100" dirty="0" err="1">
                <a:effectLst/>
                <a:latin typeface="Times New Roman" panose="02020603050405020304" pitchFamily="18" charset="0"/>
                <a:ea typeface="Calibri" panose="020F0502020204030204" pitchFamily="34" charset="0"/>
                <a:cs typeface="Arial" panose="020B0604020202020204" pitchFamily="34" charset="0"/>
              </a:rPr>
              <a:t>background</a:t>
            </a:r>
            <a:r>
              <a:rPr lang="vi-VN" sz="1200" b="1" kern="100" dirty="0">
                <a:effectLst/>
                <a:latin typeface="Times New Roman" panose="02020603050405020304" pitchFamily="18" charset="0"/>
                <a:ea typeface="Calibri" panose="020F0502020204030204" pitchFamily="34" charset="0"/>
                <a:cs typeface="Arial" panose="020B0604020202020204" pitchFamily="34" charset="0"/>
              </a:rPr>
              <a:t>)</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a:t>
            </a:r>
          </a:p>
          <a:p>
            <a:pPr marL="742950" lvl="1" indent="-285750" algn="just">
              <a:buSzPts val="1000"/>
              <a:buFont typeface="Courier New" panose="02070309020205020404" pitchFamily="49" charset="0"/>
              <a:buChar char="o"/>
              <a:tabLst>
                <a:tab pos="914400" algn="l"/>
              </a:tabLst>
            </a:pP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Ô đầu tiên là 0.00, nghĩa là không có trường hợp nào trong lớp "</a:t>
            </a:r>
            <a:r>
              <a:rPr lang="vi-VN" sz="1200" kern="100" dirty="0" err="1">
                <a:effectLst/>
                <a:latin typeface="Times New Roman" panose="02020603050405020304" pitchFamily="18" charset="0"/>
                <a:ea typeface="Calibri" panose="020F0502020204030204" pitchFamily="34" charset="0"/>
                <a:cs typeface="Times New Roman" panose="02020603050405020304" pitchFamily="18" charset="0"/>
              </a:rPr>
              <a:t>background</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 được dự đoán nhầm là biển số.</a:t>
            </a:r>
          </a:p>
          <a:p>
            <a:pPr marL="742950" lvl="1" indent="-285750" algn="just">
              <a:buSzPts val="1000"/>
              <a:buFont typeface="Courier New" panose="02070309020205020404" pitchFamily="49" charset="0"/>
              <a:buChar char="o"/>
              <a:tabLst>
                <a:tab pos="914400" algn="l"/>
              </a:tabLst>
            </a:pP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Ô thứ hai là 1.00, nghĩa là </a:t>
            </a:r>
            <a:r>
              <a:rPr lang="vi-VN" sz="1200" b="1" kern="100" dirty="0">
                <a:effectLst/>
                <a:latin typeface="Times New Roman" panose="02020603050405020304" pitchFamily="18" charset="0"/>
                <a:ea typeface="Calibri" panose="020F0502020204030204" pitchFamily="34" charset="0"/>
                <a:cs typeface="Times New Roman" panose="02020603050405020304" pitchFamily="18" charset="0"/>
              </a:rPr>
              <a:t>100%</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 các trường hợp thuộc lớp "</a:t>
            </a:r>
            <a:r>
              <a:rPr lang="vi-VN" sz="1200" kern="100" dirty="0" err="1">
                <a:effectLst/>
                <a:latin typeface="Times New Roman" panose="02020603050405020304" pitchFamily="18" charset="0"/>
                <a:ea typeface="Calibri" panose="020F0502020204030204" pitchFamily="34" charset="0"/>
                <a:cs typeface="Times New Roman" panose="02020603050405020304" pitchFamily="18" charset="0"/>
              </a:rPr>
              <a:t>background</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 được nhận diện chính xác.</a:t>
            </a:r>
          </a:p>
          <a:p>
            <a:pPr algn="just"/>
            <a:r>
              <a:rPr lang="vi-VN" sz="1200" b="1" kern="100" dirty="0">
                <a:effectLst/>
                <a:latin typeface="Times New Roman" panose="02020603050405020304" pitchFamily="18" charset="0"/>
                <a:ea typeface="Calibri" panose="020F0502020204030204" pitchFamily="34" charset="0"/>
                <a:cs typeface="Arial" panose="020B0604020202020204" pitchFamily="34" charset="0"/>
              </a:rPr>
              <a:t>Tóm tắt</a:t>
            </a:r>
            <a:r>
              <a:rPr lang="vi-VN" sz="1200" kern="100" dirty="0">
                <a:effectLst/>
                <a:latin typeface="Times New Roman" panose="02020603050405020304" pitchFamily="18" charset="0"/>
                <a:ea typeface="Calibri" panose="020F0502020204030204" pitchFamily="34" charset="0"/>
                <a:cs typeface="Arial" panose="020B0604020202020204" pitchFamily="34" charset="0"/>
              </a:rPr>
              <a:t>: Mô hình của bạn có độ chính xác rất cao trong việc nhận diện nền, nhưng có khoảng 2% trường hợp mà biển số bị dự đoán nhầm thành nền.</a:t>
            </a:r>
          </a:p>
        </p:txBody>
      </p:sp>
      <p:pic>
        <p:nvPicPr>
          <p:cNvPr id="2" name="Picture 1">
            <a:extLst>
              <a:ext uri="{FF2B5EF4-FFF2-40B4-BE49-F238E27FC236}">
                <a16:creationId xmlns:a16="http://schemas.microsoft.com/office/drawing/2014/main" id="{80234D52-1538-9A9D-F6AA-47BE032A05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5875" y="1768921"/>
            <a:ext cx="3923572" cy="2942461"/>
          </a:xfrm>
          <a:prstGeom prst="rect">
            <a:avLst/>
          </a:prstGeom>
          <a:noFill/>
        </p:spPr>
      </p:pic>
    </p:spTree>
    <p:extLst>
      <p:ext uri="{BB962C8B-B14F-4D97-AF65-F5344CB8AC3E}">
        <p14:creationId xmlns:p14="http://schemas.microsoft.com/office/powerpoint/2010/main" val="424928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41"/>
          <p:cNvSpPr txBox="1">
            <a:spLocks noGrp="1"/>
          </p:cNvSpPr>
          <p:nvPr>
            <p:ph type="title"/>
          </p:nvPr>
        </p:nvSpPr>
        <p:spPr>
          <a:xfrm>
            <a:off x="734757" y="986628"/>
            <a:ext cx="3628200" cy="8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Mavenpro"/>
              </a:rPr>
              <a:t>GIỚI THIỆU ĐỀ TÀI</a:t>
            </a:r>
            <a:endParaRPr dirty="0"/>
          </a:p>
        </p:txBody>
      </p:sp>
      <p:grpSp>
        <p:nvGrpSpPr>
          <p:cNvPr id="1423" name="Google Shape;1423;p41"/>
          <p:cNvGrpSpPr/>
          <p:nvPr/>
        </p:nvGrpSpPr>
        <p:grpSpPr>
          <a:xfrm>
            <a:off x="4844398" y="1100528"/>
            <a:ext cx="3829452" cy="3128391"/>
            <a:chOff x="990225" y="1260661"/>
            <a:chExt cx="3410323" cy="2785992"/>
          </a:xfrm>
        </p:grpSpPr>
        <p:sp>
          <p:nvSpPr>
            <p:cNvPr id="1424" name="Google Shape;1424;p41"/>
            <p:cNvSpPr/>
            <p:nvPr/>
          </p:nvSpPr>
          <p:spPr>
            <a:xfrm>
              <a:off x="2123801" y="3633511"/>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990227" y="1260661"/>
              <a:ext cx="3410321" cy="1989277"/>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descr="Công nghệ giúp phát hiện các biển số xe bị che mờ | Báo Pháp Luật TP. Hồ  Chí Minh">
            <a:extLst>
              <a:ext uri="{FF2B5EF4-FFF2-40B4-BE49-F238E27FC236}">
                <a16:creationId xmlns:a16="http://schemas.microsoft.com/office/drawing/2014/main" id="{CE105C7A-8464-7D53-9770-6E1F2F5BF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398" y="1210633"/>
            <a:ext cx="3829450" cy="20135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B6B844-8914-9599-6112-002B3DD50025}"/>
              </a:ext>
            </a:extLst>
          </p:cNvPr>
          <p:cNvSpPr txBox="1"/>
          <p:nvPr/>
        </p:nvSpPr>
        <p:spPr>
          <a:xfrm>
            <a:off x="504635" y="1927657"/>
            <a:ext cx="5057835" cy="1169551"/>
          </a:xfrm>
          <a:prstGeom prst="rect">
            <a:avLst/>
          </a:prstGeom>
          <a:noFill/>
        </p:spPr>
        <p:txBody>
          <a:bodyPr wrap="square">
            <a:spAutoFit/>
          </a:bodyPr>
          <a:lstStyle/>
          <a:p>
            <a:r>
              <a:rPr lang="vi-VN" dirty="0">
                <a:latin typeface="Mavenpro"/>
                <a:ea typeface="Calibri" panose="020F0502020204030204" pitchFamily="34" charset="0"/>
                <a:cs typeface="Arial" panose="020B0604020202020204" pitchFamily="34" charset="0"/>
              </a:rPr>
              <a:t>Các bước chính trong Hệ thống nhận diện biển số xe:</a:t>
            </a:r>
            <a:endParaRPr lang="vi-VN" sz="1200" dirty="0">
              <a:latin typeface="Mavenpro"/>
              <a:ea typeface="Calibri" panose="020F0502020204030204" pitchFamily="34" charset="0"/>
              <a:cs typeface="Times New Roman" panose="02020603050405020304" pitchFamily="18" charset="0"/>
            </a:endParaRPr>
          </a:p>
          <a:p>
            <a:pPr marL="342900" indent="-342900">
              <a:buAutoNum type="arabicPeriod"/>
            </a:pPr>
            <a:r>
              <a:rPr lang="vi-VN" dirty="0">
                <a:latin typeface="Mavenpro"/>
                <a:ea typeface="Calibri" panose="020F0502020204030204" pitchFamily="34" charset="0"/>
                <a:cs typeface="Arial" panose="020B0604020202020204" pitchFamily="34" charset="0"/>
              </a:rPr>
              <a:t>Thu thập dữ liệu ảnh và Tiền xử lí dữ liệu</a:t>
            </a:r>
          </a:p>
          <a:p>
            <a:pPr marL="342900" indent="-342900">
              <a:buAutoNum type="arabicPeriod"/>
            </a:pPr>
            <a:r>
              <a:rPr lang="vi-VN" dirty="0">
                <a:latin typeface="Mavenpro"/>
                <a:ea typeface="Calibri" panose="020F0502020204030204" pitchFamily="34" charset="0"/>
                <a:cs typeface="Arial" panose="020B0604020202020204" pitchFamily="34" charset="0"/>
              </a:rPr>
              <a:t>Phát hiện biển số</a:t>
            </a:r>
          </a:p>
          <a:p>
            <a:pPr marL="342900" indent="-342900">
              <a:buAutoNum type="arabicPeriod"/>
            </a:pPr>
            <a:r>
              <a:rPr lang="vi-VN" dirty="0">
                <a:latin typeface="Mavenpro"/>
                <a:ea typeface="Calibri" panose="020F0502020204030204" pitchFamily="34" charset="0"/>
                <a:cs typeface="Arial" panose="020B0604020202020204" pitchFamily="34" charset="0"/>
              </a:rPr>
              <a:t>Cắt và hiệu chỉnh biển số</a:t>
            </a:r>
          </a:p>
          <a:p>
            <a:pPr marL="342900" indent="-342900">
              <a:buAutoNum type="arabicPeriod"/>
            </a:pPr>
            <a:r>
              <a:rPr lang="vi-VN" dirty="0">
                <a:latin typeface="Mavenpro"/>
                <a:ea typeface="Calibri" panose="020F0502020204030204" pitchFamily="34" charset="0"/>
                <a:cs typeface="Arial" panose="020B0604020202020204" pitchFamily="34" charset="0"/>
              </a:rPr>
              <a:t>Nhận diện ký tự</a:t>
            </a:r>
          </a:p>
        </p:txBody>
      </p:sp>
      <p:sp>
        <p:nvSpPr>
          <p:cNvPr id="4" name="TextBox 3">
            <a:extLst>
              <a:ext uri="{FF2B5EF4-FFF2-40B4-BE49-F238E27FC236}">
                <a16:creationId xmlns:a16="http://schemas.microsoft.com/office/drawing/2014/main" id="{A3BC4DE2-AEEB-3BC0-E884-3B535C3C30C7}"/>
              </a:ext>
            </a:extLst>
          </p:cNvPr>
          <p:cNvSpPr txBox="1"/>
          <p:nvPr/>
        </p:nvSpPr>
        <p:spPr>
          <a:xfrm>
            <a:off x="504635" y="3097208"/>
            <a:ext cx="3858322" cy="307777"/>
          </a:xfrm>
          <a:prstGeom prst="rect">
            <a:avLst/>
          </a:prstGeom>
          <a:noFill/>
        </p:spPr>
        <p:txBody>
          <a:bodyPr wrap="square" rtlCol="0">
            <a:spAutoFit/>
          </a:bodyPr>
          <a:lstStyle/>
          <a:p>
            <a:pPr marL="285750" indent="-285750">
              <a:buFont typeface="Wingdings" panose="05000000000000000000" pitchFamily="2" charset="2"/>
              <a:buChar char="Ø"/>
            </a:pPr>
            <a:r>
              <a:rPr lang="vi-VN" dirty="0">
                <a:latin typeface="Mavenpro"/>
              </a:rPr>
              <a:t>Sử dụng YOLO để thực hiện Hệ Thống này</a:t>
            </a:r>
          </a:p>
        </p:txBody>
      </p:sp>
    </p:spTree>
    <p:extLst>
      <p:ext uri="{BB962C8B-B14F-4D97-AF65-F5344CB8AC3E}">
        <p14:creationId xmlns:p14="http://schemas.microsoft.com/office/powerpoint/2010/main" val="2396457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1" name="Google Shape;1391;p38"/>
          <p:cNvSpPr txBox="1">
            <a:spLocks noGrp="1"/>
          </p:cNvSpPr>
          <p:nvPr>
            <p:ph type="title"/>
          </p:nvPr>
        </p:nvSpPr>
        <p:spPr>
          <a:xfrm>
            <a:off x="720000" y="432118"/>
            <a:ext cx="4565678" cy="11044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b="1" dirty="0">
                <a:latin typeface="Mavenpro"/>
              </a:rPr>
              <a:t>Biểu đồ</a:t>
            </a:r>
            <a:br>
              <a:rPr lang="vi-VN" b="1" dirty="0">
                <a:latin typeface="Mavenpro"/>
              </a:rPr>
            </a:br>
            <a:r>
              <a:rPr lang="vi-VN" b="1" dirty="0" err="1">
                <a:latin typeface="Mavenpro"/>
              </a:rPr>
              <a:t>Confusion</a:t>
            </a:r>
            <a:r>
              <a:rPr lang="vi-VN" b="1" dirty="0">
                <a:latin typeface="Mavenpro"/>
              </a:rPr>
              <a:t> </a:t>
            </a:r>
            <a:r>
              <a:rPr lang="vi-VN" b="1" dirty="0" err="1">
                <a:latin typeface="Mavenpro"/>
              </a:rPr>
              <a:t>Matrix</a:t>
            </a:r>
            <a:r>
              <a:rPr lang="vi-VN" b="1" dirty="0">
                <a:latin typeface="Mavenpro"/>
              </a:rPr>
              <a:t> Thô</a:t>
            </a:r>
            <a:endParaRPr lang="en-US" sz="3200" b="1" dirty="0">
              <a:latin typeface="Mavenpro"/>
            </a:endParaRPr>
          </a:p>
        </p:txBody>
      </p:sp>
      <p:pic>
        <p:nvPicPr>
          <p:cNvPr id="4" name="Picture 3">
            <a:extLst>
              <a:ext uri="{FF2B5EF4-FFF2-40B4-BE49-F238E27FC236}">
                <a16:creationId xmlns:a16="http://schemas.microsoft.com/office/drawing/2014/main" id="{6598C2AC-186A-C875-54EB-DD7E558ACD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8936" y="1694676"/>
            <a:ext cx="3964709" cy="2973532"/>
          </a:xfrm>
          <a:prstGeom prst="rect">
            <a:avLst/>
          </a:prstGeom>
          <a:noFill/>
        </p:spPr>
      </p:pic>
      <p:sp>
        <p:nvSpPr>
          <p:cNvPr id="17" name="TextBox 16">
            <a:extLst>
              <a:ext uri="{FF2B5EF4-FFF2-40B4-BE49-F238E27FC236}">
                <a16:creationId xmlns:a16="http://schemas.microsoft.com/office/drawing/2014/main" id="{B055F50F-E3F9-2A8A-9D53-4215C5F1E336}"/>
              </a:ext>
            </a:extLst>
          </p:cNvPr>
          <p:cNvSpPr txBox="1"/>
          <p:nvPr/>
        </p:nvSpPr>
        <p:spPr>
          <a:xfrm>
            <a:off x="628185" y="1565615"/>
            <a:ext cx="4122234" cy="3231654"/>
          </a:xfrm>
          <a:prstGeom prst="rect">
            <a:avLst/>
          </a:prstGeom>
          <a:noFill/>
        </p:spPr>
        <p:txBody>
          <a:bodyPr wrap="square">
            <a:spAutoFit/>
          </a:bodyPr>
          <a:lstStyle/>
          <a:p>
            <a:pPr marL="457200" algn="just"/>
            <a:r>
              <a:rPr lang="vi-VN" sz="1200" kern="100" dirty="0">
                <a:effectLst/>
                <a:latin typeface="Mavenpro"/>
                <a:ea typeface="Calibri" panose="020F0502020204030204" pitchFamily="34" charset="0"/>
                <a:cs typeface="Arial" panose="020B0604020202020204" pitchFamily="34" charset="0"/>
              </a:rPr>
              <a:t>Biểu đồ này thể hiện số lượng thực tế của các dự đoán đúng và sai thay vì tỷ lệ.</a:t>
            </a:r>
          </a:p>
          <a:p>
            <a:pPr marL="342900" lvl="0" indent="-342900" algn="just">
              <a:buSzPts val="1000"/>
              <a:buFont typeface="Symbol" panose="05050102010706020507" pitchFamily="18" charset="2"/>
              <a:buChar char=""/>
              <a:tabLst>
                <a:tab pos="457200" algn="l"/>
              </a:tabLst>
            </a:pPr>
            <a:r>
              <a:rPr lang="vi-VN" sz="1200" b="1" kern="100" dirty="0">
                <a:effectLst/>
                <a:latin typeface="Mavenpro"/>
                <a:ea typeface="Calibri" panose="020F0502020204030204" pitchFamily="34" charset="0"/>
                <a:cs typeface="Arial" panose="020B0604020202020204" pitchFamily="34" charset="0"/>
              </a:rPr>
              <a:t>Dòng đầu tiên (</a:t>
            </a:r>
            <a:r>
              <a:rPr lang="vi-VN" sz="1200" b="1" kern="100" dirty="0" err="1">
                <a:effectLst/>
                <a:latin typeface="Mavenpro"/>
                <a:ea typeface="Calibri" panose="020F0502020204030204" pitchFamily="34" charset="0"/>
                <a:cs typeface="Arial" panose="020B0604020202020204" pitchFamily="34" charset="0"/>
              </a:rPr>
              <a:t>bien_so</a:t>
            </a:r>
            <a:r>
              <a:rPr lang="vi-VN" sz="1200" b="1" kern="100" dirty="0">
                <a:effectLst/>
                <a:latin typeface="Mavenpro"/>
                <a:ea typeface="Calibri" panose="020F0502020204030204" pitchFamily="34" charset="0"/>
                <a:cs typeface="Arial" panose="020B0604020202020204" pitchFamily="34" charset="0"/>
              </a:rPr>
              <a:t>)</a:t>
            </a:r>
            <a:r>
              <a:rPr lang="vi-VN" sz="1200" kern="100" dirty="0">
                <a:effectLst/>
                <a:latin typeface="Mavenpro"/>
                <a:ea typeface="Calibri" panose="020F0502020204030204" pitchFamily="34" charset="0"/>
                <a:cs typeface="Arial" panose="020B0604020202020204" pitchFamily="34" charset="0"/>
              </a:rPr>
              <a:t>:</a:t>
            </a:r>
          </a:p>
          <a:p>
            <a:pPr marL="742950" lvl="1" indent="-285750" algn="just">
              <a:buSzPts val="1000"/>
              <a:buFont typeface="Courier New" panose="02070309020205020404" pitchFamily="49" charset="0"/>
              <a:buChar char="o"/>
              <a:tabLst>
                <a:tab pos="914400" algn="l"/>
              </a:tabLst>
            </a:pPr>
            <a:r>
              <a:rPr lang="vi-VN" sz="1200" kern="100" dirty="0">
                <a:effectLst/>
                <a:latin typeface="Mavenpro"/>
                <a:ea typeface="Calibri" panose="020F0502020204030204" pitchFamily="34" charset="0"/>
                <a:cs typeface="Times New Roman" panose="02020603050405020304" pitchFamily="18" charset="0"/>
              </a:rPr>
              <a:t>Ô đầu tiên là 118, nghĩa là mô hình dự đoán chính xác </a:t>
            </a:r>
            <a:r>
              <a:rPr lang="vi-VN" sz="1200" b="1" kern="100" dirty="0">
                <a:effectLst/>
                <a:latin typeface="Mavenpro"/>
                <a:ea typeface="Calibri" panose="020F0502020204030204" pitchFamily="34" charset="0"/>
                <a:cs typeface="Times New Roman" panose="02020603050405020304" pitchFamily="18" charset="0"/>
              </a:rPr>
              <a:t>118 lần</a:t>
            </a:r>
            <a:r>
              <a:rPr lang="vi-VN" sz="1200" kern="100" dirty="0">
                <a:effectLst/>
                <a:latin typeface="Mavenpro"/>
                <a:ea typeface="Calibri" panose="020F0502020204030204" pitchFamily="34" charset="0"/>
                <a:cs typeface="Times New Roman" panose="02020603050405020304" pitchFamily="18" charset="0"/>
              </a:rPr>
              <a:t> cho biển số.</a:t>
            </a:r>
          </a:p>
          <a:p>
            <a:pPr marL="742950" lvl="1" indent="-285750" algn="just">
              <a:buSzPts val="1000"/>
              <a:buFont typeface="Courier New" panose="02070309020205020404" pitchFamily="49" charset="0"/>
              <a:buChar char="o"/>
              <a:tabLst>
                <a:tab pos="914400" algn="l"/>
              </a:tabLst>
            </a:pPr>
            <a:r>
              <a:rPr lang="vi-VN" sz="1200" kern="100" dirty="0">
                <a:effectLst/>
                <a:latin typeface="Mavenpro"/>
                <a:ea typeface="Calibri" panose="020F0502020204030204" pitchFamily="34" charset="0"/>
                <a:cs typeface="Times New Roman" panose="02020603050405020304" pitchFamily="18" charset="0"/>
              </a:rPr>
              <a:t>Ô thứ hai là 8, nghĩa là mô hình đã dự đoán sai biển số thành nền </a:t>
            </a:r>
            <a:r>
              <a:rPr lang="vi-VN" sz="1200" b="1" kern="100" dirty="0">
                <a:effectLst/>
                <a:latin typeface="Mavenpro"/>
                <a:ea typeface="Calibri" panose="020F0502020204030204" pitchFamily="34" charset="0"/>
                <a:cs typeface="Times New Roman" panose="02020603050405020304" pitchFamily="18" charset="0"/>
              </a:rPr>
              <a:t>8 lần</a:t>
            </a:r>
            <a:r>
              <a:rPr lang="vi-VN" sz="1200" kern="100" dirty="0">
                <a:effectLst/>
                <a:latin typeface="Mavenpro"/>
                <a:ea typeface="Calibri" panose="020F0502020204030204" pitchFamily="34" charset="0"/>
                <a:cs typeface="Times New Roman" panose="02020603050405020304" pitchFamily="18" charset="0"/>
              </a:rPr>
              <a:t>.</a:t>
            </a:r>
          </a:p>
          <a:p>
            <a:pPr marL="342900" lvl="0" indent="-342900" algn="just">
              <a:buSzPts val="1000"/>
              <a:buFont typeface="Symbol" panose="05050102010706020507" pitchFamily="18" charset="2"/>
              <a:buChar char=""/>
              <a:tabLst>
                <a:tab pos="457200" algn="l"/>
              </a:tabLst>
            </a:pPr>
            <a:r>
              <a:rPr lang="vi-VN" sz="1200" b="1" kern="100" dirty="0">
                <a:effectLst/>
                <a:latin typeface="Mavenpro"/>
                <a:ea typeface="Calibri" panose="020F0502020204030204" pitchFamily="34" charset="0"/>
                <a:cs typeface="Arial" panose="020B0604020202020204" pitchFamily="34" charset="0"/>
              </a:rPr>
              <a:t>Dòng thứ hai (</a:t>
            </a:r>
            <a:r>
              <a:rPr lang="vi-VN" sz="1200" b="1" kern="100" dirty="0" err="1">
                <a:effectLst/>
                <a:latin typeface="Mavenpro"/>
                <a:ea typeface="Calibri" panose="020F0502020204030204" pitchFamily="34" charset="0"/>
                <a:cs typeface="Arial" panose="020B0604020202020204" pitchFamily="34" charset="0"/>
              </a:rPr>
              <a:t>background</a:t>
            </a:r>
            <a:r>
              <a:rPr lang="vi-VN" sz="1200" b="1" kern="100" dirty="0">
                <a:effectLst/>
                <a:latin typeface="Mavenpro"/>
                <a:ea typeface="Calibri" panose="020F0502020204030204" pitchFamily="34" charset="0"/>
                <a:cs typeface="Arial" panose="020B0604020202020204" pitchFamily="34" charset="0"/>
              </a:rPr>
              <a:t>)</a:t>
            </a:r>
            <a:r>
              <a:rPr lang="vi-VN" sz="1200" kern="100" dirty="0">
                <a:effectLst/>
                <a:latin typeface="Mavenpro"/>
                <a:ea typeface="Calibri" panose="020F0502020204030204" pitchFamily="34" charset="0"/>
                <a:cs typeface="Arial" panose="020B0604020202020204" pitchFamily="34" charset="0"/>
              </a:rPr>
              <a:t>:</a:t>
            </a:r>
          </a:p>
          <a:p>
            <a:pPr marL="742950" lvl="1" indent="-285750" algn="just">
              <a:buSzPts val="1000"/>
              <a:buFont typeface="Courier New" panose="02070309020205020404" pitchFamily="49" charset="0"/>
              <a:buChar char="o"/>
              <a:tabLst>
                <a:tab pos="914400" algn="l"/>
              </a:tabLst>
            </a:pPr>
            <a:r>
              <a:rPr lang="vi-VN" sz="1200" kern="100" dirty="0">
                <a:effectLst/>
                <a:latin typeface="Mavenpro"/>
                <a:ea typeface="Calibri" panose="020F0502020204030204" pitchFamily="34" charset="0"/>
                <a:cs typeface="Times New Roman" panose="02020603050405020304" pitchFamily="18" charset="0"/>
              </a:rPr>
              <a:t>Ô đầu tiên là 2, nghĩa là có </a:t>
            </a:r>
            <a:r>
              <a:rPr lang="vi-VN" sz="1200" b="1" kern="100" dirty="0">
                <a:effectLst/>
                <a:latin typeface="Mavenpro"/>
                <a:ea typeface="Calibri" panose="020F0502020204030204" pitchFamily="34" charset="0"/>
                <a:cs typeface="Times New Roman" panose="02020603050405020304" pitchFamily="18" charset="0"/>
              </a:rPr>
              <a:t>2 trường hợp</a:t>
            </a:r>
            <a:r>
              <a:rPr lang="vi-VN" sz="1200" kern="100" dirty="0">
                <a:effectLst/>
                <a:latin typeface="Mavenpro"/>
                <a:ea typeface="Calibri" panose="020F0502020204030204" pitchFamily="34" charset="0"/>
                <a:cs typeface="Times New Roman" panose="02020603050405020304" pitchFamily="18" charset="0"/>
              </a:rPr>
              <a:t> mà mô hình đã dự đoán nhầm nền thành biển số.</a:t>
            </a:r>
          </a:p>
          <a:p>
            <a:pPr marL="742950" lvl="1" indent="-285750" algn="just">
              <a:buSzPts val="1000"/>
              <a:buFont typeface="Courier New" panose="02070309020205020404" pitchFamily="49" charset="0"/>
              <a:buChar char="o"/>
              <a:tabLst>
                <a:tab pos="914400" algn="l"/>
              </a:tabLst>
            </a:pPr>
            <a:r>
              <a:rPr lang="vi-VN" sz="1200" kern="100" dirty="0">
                <a:effectLst/>
                <a:latin typeface="Mavenpro"/>
                <a:ea typeface="Calibri" panose="020F0502020204030204" pitchFamily="34" charset="0"/>
                <a:cs typeface="Times New Roman" panose="02020603050405020304" pitchFamily="18" charset="0"/>
              </a:rPr>
              <a:t>Ô thứ hai là 100, nghĩa là mô hình dự đoán đúng lớp nền </a:t>
            </a:r>
            <a:r>
              <a:rPr lang="vi-VN" sz="1200" b="1" kern="100" dirty="0">
                <a:effectLst/>
                <a:latin typeface="Mavenpro"/>
                <a:ea typeface="Calibri" panose="020F0502020204030204" pitchFamily="34" charset="0"/>
                <a:cs typeface="Times New Roman" panose="02020603050405020304" pitchFamily="18" charset="0"/>
              </a:rPr>
              <a:t>100 lần</a:t>
            </a:r>
            <a:r>
              <a:rPr lang="vi-VN" sz="1200" kern="100" dirty="0">
                <a:effectLst/>
                <a:latin typeface="Mavenpro"/>
                <a:ea typeface="Calibri" panose="020F0502020204030204" pitchFamily="34" charset="0"/>
                <a:cs typeface="Times New Roman" panose="02020603050405020304" pitchFamily="18" charset="0"/>
              </a:rPr>
              <a:t>.</a:t>
            </a:r>
          </a:p>
          <a:p>
            <a:pPr algn="just"/>
            <a:r>
              <a:rPr lang="vi-VN" sz="1200" b="1" kern="100" dirty="0">
                <a:effectLst/>
                <a:latin typeface="Mavenpro"/>
                <a:ea typeface="Calibri" panose="020F0502020204030204" pitchFamily="34" charset="0"/>
                <a:cs typeface="Arial" panose="020B0604020202020204" pitchFamily="34" charset="0"/>
              </a:rPr>
              <a:t>Tóm tắt</a:t>
            </a:r>
            <a:r>
              <a:rPr lang="vi-VN" sz="1200" kern="100" dirty="0">
                <a:effectLst/>
                <a:latin typeface="Mavenpro"/>
                <a:ea typeface="Calibri" panose="020F0502020204030204" pitchFamily="34" charset="0"/>
                <a:cs typeface="Arial" panose="020B0604020202020204" pitchFamily="34" charset="0"/>
              </a:rPr>
              <a:t>: Mô hình của bạn tổng cộng có 126 trường hợp biển số thực tế (118 + 8) và 102 trường hợp nền thực tế (2 + 100). Tỷ lệ dự đoán đúng cho biển số là khá cao (118/126), nhưng có 8 trường hợp dự đoán sai. Đối với nền, chỉ có 2 trường hợp dự đoán nhầm.</a:t>
            </a:r>
          </a:p>
        </p:txBody>
      </p:sp>
    </p:spTree>
    <p:extLst>
      <p:ext uri="{BB962C8B-B14F-4D97-AF65-F5344CB8AC3E}">
        <p14:creationId xmlns:p14="http://schemas.microsoft.com/office/powerpoint/2010/main" val="3695254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16410"/>
            <a:ext cx="5911541" cy="461665"/>
          </a:xfrm>
          <a:prstGeom prst="rect">
            <a:avLst/>
          </a:prstGeom>
          <a:noFill/>
        </p:spPr>
        <p:txBody>
          <a:bodyPr wrap="square">
            <a:spAutoFit/>
          </a:bodyPr>
          <a:lstStyle/>
          <a:p>
            <a:pPr algn="ctr"/>
            <a:r>
              <a:rPr kumimoji="0" lang="vi-VN" sz="2400" b="1" i="0" u="none" strike="noStrike" kern="0" cap="none" spc="0" normalizeH="0" baseline="0" noProof="0" dirty="0">
                <a:ln>
                  <a:noFill/>
                </a:ln>
                <a:solidFill>
                  <a:srgbClr val="231F40"/>
                </a:solidFill>
                <a:effectLst/>
                <a:uLnTx/>
                <a:uFillTx/>
                <a:latin typeface="Mavenpro"/>
                <a:cs typeface="Poppins SemiBold"/>
                <a:sym typeface="Poppins SemiBold"/>
              </a:rPr>
              <a:t>Kết Luận</a:t>
            </a:r>
            <a:endParaRPr lang="vi-VN" sz="1200" b="1" dirty="0">
              <a:latin typeface="Mavenpro"/>
            </a:endParaRPr>
          </a:p>
        </p:txBody>
      </p:sp>
      <p:sp>
        <p:nvSpPr>
          <p:cNvPr id="3" name="TextBox 2">
            <a:extLst>
              <a:ext uri="{FF2B5EF4-FFF2-40B4-BE49-F238E27FC236}">
                <a16:creationId xmlns:a16="http://schemas.microsoft.com/office/drawing/2014/main" id="{9A6248AD-E3AF-05C5-0334-7C8BB1DA21DC}"/>
              </a:ext>
            </a:extLst>
          </p:cNvPr>
          <p:cNvSpPr txBox="1"/>
          <p:nvPr/>
        </p:nvSpPr>
        <p:spPr>
          <a:xfrm>
            <a:off x="1027769" y="1078075"/>
            <a:ext cx="7088459" cy="3416320"/>
          </a:xfrm>
          <a:prstGeom prst="rect">
            <a:avLst/>
          </a:prstGeom>
          <a:noFill/>
        </p:spPr>
        <p:txBody>
          <a:bodyPr wrap="square">
            <a:spAutoFit/>
          </a:bodyPr>
          <a:lstStyle/>
          <a:p>
            <a:pPr algn="just"/>
            <a:r>
              <a:rPr lang="vi-VN" sz="1200" kern="100" dirty="0">
                <a:effectLst/>
                <a:latin typeface="Mavenpro"/>
                <a:ea typeface="Calibri" panose="020F0502020204030204" pitchFamily="34" charset="0"/>
                <a:cs typeface="Arial" panose="020B0604020202020204" pitchFamily="34" charset="0"/>
              </a:rPr>
              <a:t>Dựa trên các kết quả từ quá trình huấn luyện và đánh giá mô hình nhận diện biển số xe, có thể rút ra một số kết luận chính:</a:t>
            </a:r>
          </a:p>
          <a:p>
            <a:pPr marL="342900" lvl="0" indent="-342900" algn="just">
              <a:buSzPts val="1000"/>
              <a:buFont typeface="Symbol" panose="05050102010706020507" pitchFamily="18" charset="2"/>
              <a:buChar char=""/>
              <a:tabLst>
                <a:tab pos="457200" algn="l"/>
              </a:tabLst>
            </a:pPr>
            <a:r>
              <a:rPr lang="vi-VN" sz="1200" b="1" kern="100" dirty="0">
                <a:effectLst/>
                <a:latin typeface="Mavenpro"/>
                <a:ea typeface="Calibri" panose="020F0502020204030204" pitchFamily="34" charset="0"/>
                <a:cs typeface="Arial" panose="020B0604020202020204" pitchFamily="34" charset="0"/>
              </a:rPr>
              <a:t>Hiệu suất cao</a:t>
            </a:r>
            <a:r>
              <a:rPr lang="vi-VN" sz="1200" kern="100" dirty="0">
                <a:effectLst/>
                <a:latin typeface="Mavenpro"/>
                <a:ea typeface="Calibri" panose="020F0502020204030204" pitchFamily="34" charset="0"/>
                <a:cs typeface="Arial" panose="020B0604020202020204" pitchFamily="34" charset="0"/>
              </a:rPr>
              <a:t>: Mô hình thể hiện sự vượt trội với độ chính xác và độ phủ cao, đặc biệt là trong các trường hợp dự đoán với độ tin cậy trung bình đến cao.</a:t>
            </a:r>
          </a:p>
          <a:p>
            <a:pPr marL="342900" lvl="0" indent="-342900" algn="just">
              <a:buSzPts val="1000"/>
              <a:buFont typeface="Symbol" panose="05050102010706020507" pitchFamily="18" charset="2"/>
              <a:buChar char=""/>
              <a:tabLst>
                <a:tab pos="457200" algn="l"/>
              </a:tabLst>
            </a:pPr>
            <a:r>
              <a:rPr lang="vi-VN" sz="1200" b="1" kern="100" dirty="0">
                <a:effectLst/>
                <a:latin typeface="Mavenpro"/>
                <a:ea typeface="Calibri" panose="020F0502020204030204" pitchFamily="34" charset="0"/>
                <a:cs typeface="Arial" panose="020B0604020202020204" pitchFamily="34" charset="0"/>
              </a:rPr>
              <a:t>Cân bằng giữa </a:t>
            </a:r>
            <a:r>
              <a:rPr lang="vi-VN" sz="1200" b="1" kern="100" dirty="0" err="1">
                <a:effectLst/>
                <a:latin typeface="Mavenpro"/>
                <a:ea typeface="Calibri" panose="020F0502020204030204" pitchFamily="34" charset="0"/>
                <a:cs typeface="Arial" panose="020B0604020202020204" pitchFamily="34" charset="0"/>
              </a:rPr>
              <a:t>Precision</a:t>
            </a:r>
            <a:r>
              <a:rPr lang="vi-VN" sz="1200" b="1" kern="100" dirty="0">
                <a:effectLst/>
                <a:latin typeface="Mavenpro"/>
                <a:ea typeface="Calibri" panose="020F0502020204030204" pitchFamily="34" charset="0"/>
                <a:cs typeface="Arial" panose="020B0604020202020204" pitchFamily="34" charset="0"/>
              </a:rPr>
              <a:t> và </a:t>
            </a:r>
            <a:r>
              <a:rPr lang="vi-VN" sz="1200" b="1" kern="100" dirty="0" err="1">
                <a:effectLst/>
                <a:latin typeface="Mavenpro"/>
                <a:ea typeface="Calibri" panose="020F0502020204030204" pitchFamily="34" charset="0"/>
                <a:cs typeface="Arial" panose="020B0604020202020204" pitchFamily="34" charset="0"/>
              </a:rPr>
              <a:t>Recall</a:t>
            </a:r>
            <a:r>
              <a:rPr lang="vi-VN" sz="1200" kern="100" dirty="0">
                <a:effectLst/>
                <a:latin typeface="Mavenpro"/>
                <a:ea typeface="Calibri" panose="020F0502020204030204" pitchFamily="34" charset="0"/>
                <a:cs typeface="Arial" panose="020B0604020202020204" pitchFamily="34" charset="0"/>
              </a:rPr>
              <a:t>: Mô hình đã duy trì sự cân bằng tốt giữa </a:t>
            </a:r>
            <a:r>
              <a:rPr lang="vi-VN" sz="1200" kern="100" dirty="0" err="1">
                <a:effectLst/>
                <a:latin typeface="Mavenpro"/>
                <a:ea typeface="Calibri" panose="020F0502020204030204" pitchFamily="34" charset="0"/>
                <a:cs typeface="Arial" panose="020B0604020202020204" pitchFamily="34" charset="0"/>
              </a:rPr>
              <a:t>Precision</a:t>
            </a:r>
            <a:r>
              <a:rPr lang="vi-VN" sz="1200" kern="100" dirty="0">
                <a:effectLst/>
                <a:latin typeface="Mavenpro"/>
                <a:ea typeface="Calibri" panose="020F0502020204030204" pitchFamily="34" charset="0"/>
                <a:cs typeface="Arial" panose="020B0604020202020204" pitchFamily="34" charset="0"/>
              </a:rPr>
              <a:t> và </a:t>
            </a:r>
            <a:r>
              <a:rPr lang="vi-VN" sz="1200" kern="100" dirty="0" err="1">
                <a:effectLst/>
                <a:latin typeface="Mavenpro"/>
                <a:ea typeface="Calibri" panose="020F0502020204030204" pitchFamily="34" charset="0"/>
                <a:cs typeface="Arial" panose="020B0604020202020204" pitchFamily="34" charset="0"/>
              </a:rPr>
              <a:t>Recall</a:t>
            </a:r>
            <a:r>
              <a:rPr lang="vi-VN" sz="1200" kern="100" dirty="0">
                <a:effectLst/>
                <a:latin typeface="Mavenpro"/>
                <a:ea typeface="Calibri" panose="020F0502020204030204" pitchFamily="34" charset="0"/>
                <a:cs typeface="Arial" panose="020B0604020202020204" pitchFamily="34" charset="0"/>
              </a:rPr>
              <a:t>, điều này rất quan trọng cho việc triển khai hệ thống nhận diện trong thực tế. Tuy nhiên, khi ngưỡng độ tin cậy được đẩy lên quá cao, hệ thống bắt đầu bỏ qua các biển số khó nhận diện, làm giảm độ phủ.</a:t>
            </a:r>
          </a:p>
          <a:p>
            <a:pPr marL="342900" lvl="0" indent="-342900" algn="just">
              <a:buSzPts val="1000"/>
              <a:buFont typeface="Symbol" panose="05050102010706020507" pitchFamily="18" charset="2"/>
              <a:buChar char=""/>
              <a:tabLst>
                <a:tab pos="457200" algn="l"/>
              </a:tabLst>
            </a:pPr>
            <a:r>
              <a:rPr lang="vi-VN" sz="1200" b="1" kern="100" dirty="0">
                <a:effectLst/>
                <a:latin typeface="Mavenpro"/>
                <a:ea typeface="Calibri" panose="020F0502020204030204" pitchFamily="34" charset="0"/>
                <a:cs typeface="Arial" panose="020B0604020202020204" pitchFamily="34" charset="0"/>
              </a:rPr>
              <a:t>Điều chỉnh ngưỡng </a:t>
            </a:r>
            <a:r>
              <a:rPr lang="vi-VN" sz="1200" b="1" kern="100" dirty="0" err="1">
                <a:effectLst/>
                <a:latin typeface="Mavenpro"/>
                <a:ea typeface="Calibri" panose="020F0502020204030204" pitchFamily="34" charset="0"/>
                <a:cs typeface="Arial" panose="020B0604020202020204" pitchFamily="34" charset="0"/>
              </a:rPr>
              <a:t>Confidence</a:t>
            </a:r>
            <a:r>
              <a:rPr lang="vi-VN" sz="1200" kern="100" dirty="0">
                <a:effectLst/>
                <a:latin typeface="Mavenpro"/>
                <a:ea typeface="Calibri" panose="020F0502020204030204" pitchFamily="34" charset="0"/>
                <a:cs typeface="Arial" panose="020B0604020202020204" pitchFamily="34" charset="0"/>
              </a:rPr>
              <a:t>: Để cải thiện hiệu quả tổng thể, cần điều chỉnh ngưỡng </a:t>
            </a:r>
            <a:r>
              <a:rPr lang="vi-VN" sz="1200" kern="100" dirty="0" err="1">
                <a:effectLst/>
                <a:latin typeface="Mavenpro"/>
                <a:ea typeface="Calibri" panose="020F0502020204030204" pitchFamily="34" charset="0"/>
                <a:cs typeface="Arial" panose="020B0604020202020204" pitchFamily="34" charset="0"/>
              </a:rPr>
              <a:t>Confidence</a:t>
            </a:r>
            <a:r>
              <a:rPr lang="vi-VN" sz="1200" kern="100" dirty="0">
                <a:effectLst/>
                <a:latin typeface="Mavenpro"/>
                <a:ea typeface="Calibri" panose="020F0502020204030204" pitchFamily="34" charset="0"/>
                <a:cs typeface="Arial" panose="020B0604020202020204" pitchFamily="34" charset="0"/>
              </a:rPr>
              <a:t> để đạt được sự cân bằng giữa độ chính xác và độ phủ. Điều này có thể được thực hiện bằng cách sử dụng các phương pháp tinh chỉnh siêu tham số hoặc áp dụng kỹ thuật học sâu tiên tiến hơn để tự động điều chỉnh ngưỡng dựa trên dữ liệu đầu vào.</a:t>
            </a:r>
          </a:p>
          <a:p>
            <a:pPr marL="342900" lvl="0" indent="-342900" algn="just">
              <a:buSzPts val="1000"/>
              <a:buFont typeface="Symbol" panose="05050102010706020507" pitchFamily="18" charset="2"/>
              <a:buChar char=""/>
              <a:tabLst>
                <a:tab pos="457200" algn="l"/>
              </a:tabLst>
            </a:pPr>
            <a:r>
              <a:rPr lang="vi-VN" sz="1200" b="1" kern="100" dirty="0">
                <a:effectLst/>
                <a:latin typeface="Mavenpro"/>
                <a:ea typeface="Calibri" panose="020F0502020204030204" pitchFamily="34" charset="0"/>
                <a:cs typeface="Arial" panose="020B0604020202020204" pitchFamily="34" charset="0"/>
              </a:rPr>
              <a:t>Tối ưu hóa </a:t>
            </a:r>
            <a:r>
              <a:rPr lang="vi-VN" sz="1200" b="1" kern="100" dirty="0" err="1">
                <a:effectLst/>
                <a:latin typeface="Mavenpro"/>
                <a:ea typeface="Calibri" panose="020F0502020204030204" pitchFamily="34" charset="0"/>
                <a:cs typeface="Arial" panose="020B0604020202020204" pitchFamily="34" charset="0"/>
              </a:rPr>
              <a:t>Recall</a:t>
            </a:r>
            <a:r>
              <a:rPr lang="vi-VN" sz="1200" b="1" kern="100" dirty="0">
                <a:effectLst/>
                <a:latin typeface="Mavenpro"/>
                <a:ea typeface="Calibri" panose="020F0502020204030204" pitchFamily="34" charset="0"/>
                <a:cs typeface="Arial" panose="020B0604020202020204" pitchFamily="34" charset="0"/>
              </a:rPr>
              <a:t> cho biển số khó nhận diện</a:t>
            </a:r>
            <a:r>
              <a:rPr lang="vi-VN" sz="1200" kern="100" dirty="0">
                <a:effectLst/>
                <a:latin typeface="Mavenpro"/>
                <a:ea typeface="Calibri" panose="020F0502020204030204" pitchFamily="34" charset="0"/>
                <a:cs typeface="Arial" panose="020B0604020202020204" pitchFamily="34" charset="0"/>
              </a:rPr>
              <a:t>: Hiện tại, </a:t>
            </a:r>
            <a:r>
              <a:rPr lang="vi-VN" sz="1200" kern="100" dirty="0" err="1">
                <a:effectLst/>
                <a:latin typeface="Mavenpro"/>
                <a:ea typeface="Calibri" panose="020F0502020204030204" pitchFamily="34" charset="0"/>
                <a:cs typeface="Arial" panose="020B0604020202020204" pitchFamily="34" charset="0"/>
              </a:rPr>
              <a:t>Recall</a:t>
            </a:r>
            <a:r>
              <a:rPr lang="vi-VN" sz="1200" kern="100" dirty="0">
                <a:effectLst/>
                <a:latin typeface="Mavenpro"/>
                <a:ea typeface="Calibri" panose="020F0502020204030204" pitchFamily="34" charset="0"/>
                <a:cs typeface="Arial" panose="020B0604020202020204" pitchFamily="34" charset="0"/>
              </a:rPr>
              <a:t> giảm khi </a:t>
            </a:r>
            <a:r>
              <a:rPr lang="vi-VN" sz="1200" kern="100" dirty="0" err="1">
                <a:effectLst/>
                <a:latin typeface="Mavenpro"/>
                <a:ea typeface="Calibri" panose="020F0502020204030204" pitchFamily="34" charset="0"/>
                <a:cs typeface="Arial" panose="020B0604020202020204" pitchFamily="34" charset="0"/>
              </a:rPr>
              <a:t>Confidence</a:t>
            </a:r>
            <a:r>
              <a:rPr lang="vi-VN" sz="1200" kern="100" dirty="0">
                <a:effectLst/>
                <a:latin typeface="Mavenpro"/>
                <a:ea typeface="Calibri" panose="020F0502020204030204" pitchFamily="34" charset="0"/>
                <a:cs typeface="Arial" panose="020B0604020202020204" pitchFamily="34" charset="0"/>
              </a:rPr>
              <a:t> tăng, điều này cho thấy mô hình có thể bỏ qua các biển số khó nhận diện. Để cải thiện, có thể sử dụng kỹ thuật </a:t>
            </a:r>
            <a:r>
              <a:rPr lang="vi-VN" sz="1200" b="1" kern="100" dirty="0" err="1">
                <a:effectLst/>
                <a:latin typeface="Mavenpro"/>
                <a:ea typeface="Calibri" panose="020F0502020204030204" pitchFamily="34" charset="0"/>
                <a:cs typeface="Arial" panose="020B0604020202020204" pitchFamily="34" charset="0"/>
              </a:rPr>
              <a:t>data</a:t>
            </a:r>
            <a:r>
              <a:rPr lang="vi-VN" sz="1200" b="1" kern="100" dirty="0">
                <a:effectLst/>
                <a:latin typeface="Mavenpro"/>
                <a:ea typeface="Calibri" panose="020F0502020204030204" pitchFamily="34" charset="0"/>
                <a:cs typeface="Arial" panose="020B0604020202020204" pitchFamily="34" charset="0"/>
              </a:rPr>
              <a:t> </a:t>
            </a:r>
            <a:r>
              <a:rPr lang="vi-VN" sz="1200" b="1" kern="100" dirty="0" err="1">
                <a:effectLst/>
                <a:latin typeface="Mavenpro"/>
                <a:ea typeface="Calibri" panose="020F0502020204030204" pitchFamily="34" charset="0"/>
                <a:cs typeface="Arial" panose="020B0604020202020204" pitchFamily="34" charset="0"/>
              </a:rPr>
              <a:t>augmentation</a:t>
            </a:r>
            <a:r>
              <a:rPr lang="vi-VN" sz="1200" kern="100" dirty="0">
                <a:effectLst/>
                <a:latin typeface="Mavenpro"/>
                <a:ea typeface="Calibri" panose="020F0502020204030204" pitchFamily="34" charset="0"/>
                <a:cs typeface="Arial" panose="020B0604020202020204" pitchFamily="34" charset="0"/>
              </a:rPr>
              <a:t> hoặc huấn luyện lại mô hình với các mẫu dữ liệu khó hơn, đảm bảo rằng hệ thống không bỏ sót các trường hợp có độ tin cậy thấp.</a:t>
            </a:r>
          </a:p>
          <a:p>
            <a:pPr marL="342900" lvl="0" indent="-342900" algn="just">
              <a:buSzPts val="1000"/>
              <a:buFont typeface="Symbol" panose="05050102010706020507" pitchFamily="18" charset="2"/>
              <a:buChar char=""/>
              <a:tabLst>
                <a:tab pos="457200" algn="l"/>
              </a:tabLst>
            </a:pPr>
            <a:r>
              <a:rPr lang="vi-VN" sz="1200" b="1" kern="100" dirty="0">
                <a:effectLst/>
                <a:latin typeface="Mavenpro"/>
                <a:ea typeface="Calibri" panose="020F0502020204030204" pitchFamily="34" charset="0"/>
                <a:cs typeface="Arial" panose="020B0604020202020204" pitchFamily="34" charset="0"/>
              </a:rPr>
              <a:t>Phát triển mô hình theo thời gian thực</a:t>
            </a:r>
            <a:r>
              <a:rPr lang="vi-VN" sz="1200" kern="100" dirty="0">
                <a:effectLst/>
                <a:latin typeface="Mavenpro"/>
                <a:ea typeface="Calibri" panose="020F0502020204030204" pitchFamily="34" charset="0"/>
                <a:cs typeface="Arial" panose="020B0604020202020204" pitchFamily="34" charset="0"/>
              </a:rPr>
              <a:t>: Một hệ thống nhận diện biển số xe hiệu quả cần đáp ứng yêu cầu thời gian thực. Do đó, trong các nghiên cứu tiếp theo, cần tập trung vào việc giảm thời gian xử lý của mô hình mà vẫn giữ được hiệu suất cao.</a:t>
            </a:r>
          </a:p>
        </p:txBody>
      </p:sp>
    </p:spTree>
    <p:extLst>
      <p:ext uri="{BB962C8B-B14F-4D97-AF65-F5344CB8AC3E}">
        <p14:creationId xmlns:p14="http://schemas.microsoft.com/office/powerpoint/2010/main" val="4225202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8F9315-011E-ABCD-AADE-02D5E212650F}"/>
              </a:ext>
            </a:extLst>
          </p:cNvPr>
          <p:cNvSpPr txBox="1"/>
          <p:nvPr/>
        </p:nvSpPr>
        <p:spPr>
          <a:xfrm>
            <a:off x="1616229" y="616410"/>
            <a:ext cx="5911541" cy="461665"/>
          </a:xfrm>
          <a:prstGeom prst="rect">
            <a:avLst/>
          </a:prstGeom>
          <a:noFill/>
        </p:spPr>
        <p:txBody>
          <a:bodyPr wrap="square">
            <a:spAutoFit/>
          </a:bodyPr>
          <a:lstStyle/>
          <a:p>
            <a:pPr algn="ctr"/>
            <a:r>
              <a:rPr lang="vi-VN" sz="2400" b="1" dirty="0">
                <a:solidFill>
                  <a:srgbClr val="231F40"/>
                </a:solidFill>
                <a:latin typeface="Mavenpro"/>
                <a:cs typeface="Poppins SemiBold"/>
                <a:sym typeface="Poppins SemiBold"/>
              </a:rPr>
              <a:t>Hướng Phát Triển</a:t>
            </a:r>
            <a:endParaRPr lang="vi-VN" sz="1200" b="1" dirty="0">
              <a:latin typeface="Mavenpro"/>
            </a:endParaRPr>
          </a:p>
        </p:txBody>
      </p:sp>
      <p:sp>
        <p:nvSpPr>
          <p:cNvPr id="3" name="TextBox 2">
            <a:extLst>
              <a:ext uri="{FF2B5EF4-FFF2-40B4-BE49-F238E27FC236}">
                <a16:creationId xmlns:a16="http://schemas.microsoft.com/office/drawing/2014/main" id="{9A6248AD-E3AF-05C5-0334-7C8BB1DA21DC}"/>
              </a:ext>
            </a:extLst>
          </p:cNvPr>
          <p:cNvSpPr txBox="1"/>
          <p:nvPr/>
        </p:nvSpPr>
        <p:spPr>
          <a:xfrm>
            <a:off x="1027769" y="1315967"/>
            <a:ext cx="7088459" cy="2677656"/>
          </a:xfrm>
          <a:prstGeom prst="rect">
            <a:avLst/>
          </a:prstGeom>
          <a:noFill/>
        </p:spPr>
        <p:txBody>
          <a:bodyPr wrap="square">
            <a:spAutoFit/>
          </a:bodyPr>
          <a:lstStyle/>
          <a:p>
            <a:pPr algn="just"/>
            <a:r>
              <a:rPr lang="vi-VN" kern="100" dirty="0">
                <a:effectLst/>
                <a:latin typeface="Mavenpro"/>
                <a:ea typeface="Calibri" panose="020F0502020204030204" pitchFamily="34" charset="0"/>
                <a:cs typeface="Arial" panose="020B0604020202020204" pitchFamily="34" charset="0"/>
              </a:rPr>
              <a:t>Trong tương lai, việc phát triển hệ thống ANPR có thể hướng đến các mục tiêu sau:</a:t>
            </a:r>
          </a:p>
          <a:p>
            <a:pPr marL="342900" lvl="0" indent="-342900" algn="just">
              <a:buSzPts val="1000"/>
              <a:buFont typeface="Symbol" panose="05050102010706020507" pitchFamily="18" charset="2"/>
              <a:buChar char=""/>
              <a:tabLst>
                <a:tab pos="457200" algn="l"/>
              </a:tabLst>
            </a:pPr>
            <a:r>
              <a:rPr lang="vi-VN" b="1" kern="100" dirty="0">
                <a:effectLst/>
                <a:latin typeface="Mavenpro"/>
                <a:ea typeface="Calibri" panose="020F0502020204030204" pitchFamily="34" charset="0"/>
                <a:cs typeface="Arial" panose="020B0604020202020204" pitchFamily="34" charset="0"/>
              </a:rPr>
              <a:t>Tăng cường khả năng nhận diện với môi trường phức tạp</a:t>
            </a:r>
            <a:r>
              <a:rPr lang="vi-VN" kern="100" dirty="0">
                <a:effectLst/>
                <a:latin typeface="Mavenpro"/>
                <a:ea typeface="Calibri" panose="020F0502020204030204" pitchFamily="34" charset="0"/>
                <a:cs typeface="Arial" panose="020B0604020202020204" pitchFamily="34" charset="0"/>
              </a:rPr>
              <a:t>: Nâng cao hiệu suất mô hình trong các điều kiện ánh sáng yếu, biển số bị mờ hoặc góc chụp không thuận lợi.</a:t>
            </a:r>
          </a:p>
          <a:p>
            <a:pPr marL="342900" lvl="0" indent="-342900" algn="just">
              <a:buSzPts val="1000"/>
              <a:buFont typeface="Symbol" panose="05050102010706020507" pitchFamily="18" charset="2"/>
              <a:buChar char=""/>
              <a:tabLst>
                <a:tab pos="457200" algn="l"/>
              </a:tabLst>
            </a:pPr>
            <a:r>
              <a:rPr lang="vi-VN" b="1" kern="100" dirty="0">
                <a:effectLst/>
                <a:latin typeface="Mavenpro"/>
                <a:ea typeface="Calibri" panose="020F0502020204030204" pitchFamily="34" charset="0"/>
                <a:cs typeface="Arial" panose="020B0604020202020204" pitchFamily="34" charset="0"/>
              </a:rPr>
              <a:t>Áp dụng công nghệ học sâu tiên tiến hơn</a:t>
            </a:r>
            <a:r>
              <a:rPr lang="vi-VN" kern="100" dirty="0">
                <a:effectLst/>
                <a:latin typeface="Mavenpro"/>
                <a:ea typeface="Calibri" panose="020F0502020204030204" pitchFamily="34" charset="0"/>
                <a:cs typeface="Arial" panose="020B0604020202020204" pitchFamily="34" charset="0"/>
              </a:rPr>
              <a:t>: Áp dụng các kiến trúc mô hình mới như </a:t>
            </a:r>
            <a:r>
              <a:rPr lang="vi-VN" b="1" kern="100" dirty="0" err="1">
                <a:effectLst/>
                <a:latin typeface="Mavenpro"/>
                <a:ea typeface="Calibri" panose="020F0502020204030204" pitchFamily="34" charset="0"/>
                <a:cs typeface="Arial" panose="020B0604020202020204" pitchFamily="34" charset="0"/>
              </a:rPr>
              <a:t>Transformers</a:t>
            </a:r>
            <a:r>
              <a:rPr lang="vi-VN" kern="100" dirty="0">
                <a:effectLst/>
                <a:latin typeface="Mavenpro"/>
                <a:ea typeface="Calibri" panose="020F0502020204030204" pitchFamily="34" charset="0"/>
                <a:cs typeface="Arial" panose="020B0604020202020204" pitchFamily="34" charset="0"/>
              </a:rPr>
              <a:t> hoặc </a:t>
            </a:r>
            <a:r>
              <a:rPr lang="vi-VN" b="1" kern="100" dirty="0">
                <a:effectLst/>
                <a:latin typeface="Mavenpro"/>
                <a:ea typeface="Calibri" panose="020F0502020204030204" pitchFamily="34" charset="0"/>
                <a:cs typeface="Arial" panose="020B0604020202020204" pitchFamily="34" charset="0"/>
              </a:rPr>
              <a:t>YOLOv8</a:t>
            </a:r>
            <a:r>
              <a:rPr lang="vi-VN" kern="100" dirty="0">
                <a:effectLst/>
                <a:latin typeface="Mavenpro"/>
                <a:ea typeface="Calibri" panose="020F0502020204030204" pitchFamily="34" charset="0"/>
                <a:cs typeface="Arial" panose="020B0604020202020204" pitchFamily="34" charset="0"/>
              </a:rPr>
              <a:t>, giúp nâng cao khả năng tổng quát hóa và tăng cường độ chính xác của hệ thống.</a:t>
            </a:r>
          </a:p>
          <a:p>
            <a:pPr marL="342900" lvl="0" indent="-342900" algn="just">
              <a:buSzPts val="1000"/>
              <a:buFont typeface="Symbol" panose="05050102010706020507" pitchFamily="18" charset="2"/>
              <a:buChar char=""/>
              <a:tabLst>
                <a:tab pos="457200" algn="l"/>
              </a:tabLst>
            </a:pPr>
            <a:r>
              <a:rPr lang="vi-VN" b="1" kern="100" dirty="0">
                <a:effectLst/>
                <a:latin typeface="Mavenpro"/>
                <a:ea typeface="Calibri" panose="020F0502020204030204" pitchFamily="34" charset="0"/>
                <a:cs typeface="Arial" panose="020B0604020202020204" pitchFamily="34" charset="0"/>
              </a:rPr>
              <a:t>Triển khai hệ thống trên nền tảng di động</a:t>
            </a:r>
            <a:r>
              <a:rPr lang="vi-VN" kern="100" dirty="0">
                <a:effectLst/>
                <a:latin typeface="Mavenpro"/>
                <a:ea typeface="Calibri" panose="020F0502020204030204" pitchFamily="34" charset="0"/>
                <a:cs typeface="Arial" panose="020B0604020202020204" pitchFamily="34" charset="0"/>
              </a:rPr>
              <a:t>: Việc phát triển các ứng dụng di động có thể giúp mở rộng ứng dụng của ANPR vào thực tế, đặc biệt trong giám sát giao thông, kiểm soát phương tiện ra vào tại các khu vực an ninh.</a:t>
            </a:r>
          </a:p>
          <a:p>
            <a:pPr algn="just"/>
            <a:r>
              <a:rPr lang="vi-VN" kern="100" dirty="0">
                <a:effectLst/>
                <a:latin typeface="Mavenpro"/>
                <a:ea typeface="Calibri" panose="020F0502020204030204" pitchFamily="34" charset="0"/>
                <a:cs typeface="Arial" panose="020B0604020202020204" pitchFamily="34" charset="0"/>
              </a:rPr>
              <a:t>Kết quả của quá trình huấn luyện mô hình nhận diện biển số xe đã thể hiện tiềm năng lớn. Với những điều chỉnh thích hợp và hướng phát triển phù hợp, hệ thống sẽ càng trở nên hiệu quả và đáng tin cậy hơn trong các ứng dụng thực tiễn.</a:t>
            </a:r>
          </a:p>
        </p:txBody>
      </p:sp>
    </p:spTree>
    <p:extLst>
      <p:ext uri="{BB962C8B-B14F-4D97-AF65-F5344CB8AC3E}">
        <p14:creationId xmlns:p14="http://schemas.microsoft.com/office/powerpoint/2010/main" val="1376165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61"/>
          <p:cNvSpPr txBox="1">
            <a:spLocks noGrp="1"/>
          </p:cNvSpPr>
          <p:nvPr>
            <p:ph type="ctrTitle"/>
          </p:nvPr>
        </p:nvSpPr>
        <p:spPr>
          <a:xfrm>
            <a:off x="1310115" y="1267969"/>
            <a:ext cx="42840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b="1" dirty="0">
                <a:latin typeface="Mavenpro"/>
              </a:rPr>
              <a:t>Cảm ơn mọi người đã chú ý lắng nghe!</a:t>
            </a:r>
            <a:endParaRPr sz="4000" b="1" dirty="0">
              <a:latin typeface="Mavenpro"/>
            </a:endParaRPr>
          </a:p>
        </p:txBody>
      </p:sp>
      <p:sp>
        <p:nvSpPr>
          <p:cNvPr id="2037" name="Google Shape;2037;p61"/>
          <p:cNvSpPr/>
          <p:nvPr/>
        </p:nvSpPr>
        <p:spPr>
          <a:xfrm>
            <a:off x="1570612" y="3376200"/>
            <a:ext cx="352706" cy="35309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8" name="Google Shape;2038;p61"/>
          <p:cNvGrpSpPr/>
          <p:nvPr/>
        </p:nvGrpSpPr>
        <p:grpSpPr>
          <a:xfrm>
            <a:off x="2029124" y="3376631"/>
            <a:ext cx="353081" cy="352726"/>
            <a:chOff x="3303268" y="3817349"/>
            <a:chExt cx="346056" cy="345674"/>
          </a:xfrm>
        </p:grpSpPr>
        <p:sp>
          <p:nvSpPr>
            <p:cNvPr id="2039" name="Google Shape;2039;p6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61"/>
          <p:cNvGrpSpPr/>
          <p:nvPr/>
        </p:nvGrpSpPr>
        <p:grpSpPr>
          <a:xfrm>
            <a:off x="2487330" y="3376631"/>
            <a:ext cx="353081" cy="352726"/>
            <a:chOff x="3752358" y="3817349"/>
            <a:chExt cx="346056" cy="345674"/>
          </a:xfrm>
        </p:grpSpPr>
        <p:sp>
          <p:nvSpPr>
            <p:cNvPr id="2044" name="Google Shape;2044;p6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61"/>
          <p:cNvGrpSpPr/>
          <p:nvPr/>
        </p:nvGrpSpPr>
        <p:grpSpPr>
          <a:xfrm>
            <a:off x="6573400" y="2836253"/>
            <a:ext cx="1855500" cy="2554800"/>
            <a:chOff x="6573400" y="2836253"/>
            <a:chExt cx="1855500" cy="2554800"/>
          </a:xfrm>
        </p:grpSpPr>
        <p:sp>
          <p:nvSpPr>
            <p:cNvPr id="2050" name="Google Shape;2050;p61"/>
            <p:cNvSpPr/>
            <p:nvPr/>
          </p:nvSpPr>
          <p:spPr>
            <a:xfrm>
              <a:off x="6573400" y="2836253"/>
              <a:ext cx="1855500" cy="25548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1"/>
            <p:cNvSpPr/>
            <p:nvPr/>
          </p:nvSpPr>
          <p:spPr>
            <a:xfrm rot="10800000">
              <a:off x="6869538" y="3087981"/>
              <a:ext cx="322125" cy="1313800"/>
            </a:xfrm>
            <a:custGeom>
              <a:avLst/>
              <a:gdLst/>
              <a:ahLst/>
              <a:cxnLst/>
              <a:rect l="l" t="t" r="r" b="b"/>
              <a:pathLst>
                <a:path w="12885" h="52552" extrusionOk="0">
                  <a:moveTo>
                    <a:pt x="5911" y="1"/>
                  </a:moveTo>
                  <a:cubicBezTo>
                    <a:pt x="2679" y="1"/>
                    <a:pt x="1" y="2633"/>
                    <a:pt x="1" y="5865"/>
                  </a:cubicBezTo>
                  <a:lnTo>
                    <a:pt x="1" y="46686"/>
                  </a:lnTo>
                  <a:cubicBezTo>
                    <a:pt x="1" y="49919"/>
                    <a:pt x="2679" y="52551"/>
                    <a:pt x="5911" y="52551"/>
                  </a:cubicBezTo>
                  <a:lnTo>
                    <a:pt x="6973" y="52551"/>
                  </a:lnTo>
                  <a:cubicBezTo>
                    <a:pt x="10206" y="52551"/>
                    <a:pt x="12884" y="49919"/>
                    <a:pt x="12884" y="46686"/>
                  </a:cubicBezTo>
                  <a:lnTo>
                    <a:pt x="12884" y="5865"/>
                  </a:lnTo>
                  <a:cubicBezTo>
                    <a:pt x="12884"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1"/>
            <p:cNvSpPr/>
            <p:nvPr/>
          </p:nvSpPr>
          <p:spPr>
            <a:xfrm rot="10800000">
              <a:off x="6995963" y="3227681"/>
              <a:ext cx="69275" cy="69300"/>
            </a:xfrm>
            <a:custGeom>
              <a:avLst/>
              <a:gdLst/>
              <a:ahLst/>
              <a:cxnLst/>
              <a:rect l="l" t="t" r="r" b="b"/>
              <a:pathLst>
                <a:path w="2771" h="2772" extrusionOk="0">
                  <a:moveTo>
                    <a:pt x="2771" y="1386"/>
                  </a:moveTo>
                  <a:cubicBezTo>
                    <a:pt x="2771" y="2171"/>
                    <a:pt x="2170" y="2772"/>
                    <a:pt x="1385" y="2772"/>
                  </a:cubicBezTo>
                  <a:cubicBezTo>
                    <a:pt x="600" y="2772"/>
                    <a:pt x="0" y="2171"/>
                    <a:pt x="0" y="1386"/>
                  </a:cubicBezTo>
                  <a:cubicBezTo>
                    <a:pt x="0" y="601"/>
                    <a:pt x="600" y="1"/>
                    <a:pt x="1385" y="1"/>
                  </a:cubicBezTo>
                  <a:cubicBezTo>
                    <a:pt x="2170" y="1"/>
                    <a:pt x="2771" y="601"/>
                    <a:pt x="2771" y="1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1"/>
            <p:cNvSpPr/>
            <p:nvPr/>
          </p:nvSpPr>
          <p:spPr>
            <a:xfrm rot="10800000">
              <a:off x="7340094" y="3087981"/>
              <a:ext cx="323275" cy="1313800"/>
            </a:xfrm>
            <a:custGeom>
              <a:avLst/>
              <a:gdLst/>
              <a:ahLst/>
              <a:cxnLst/>
              <a:rect l="l" t="t" r="r" b="b"/>
              <a:pathLst>
                <a:path w="12931" h="52552" extrusionOk="0">
                  <a:moveTo>
                    <a:pt x="5865" y="1"/>
                  </a:moveTo>
                  <a:cubicBezTo>
                    <a:pt x="2632" y="1"/>
                    <a:pt x="0" y="2633"/>
                    <a:pt x="0" y="5865"/>
                  </a:cubicBezTo>
                  <a:lnTo>
                    <a:pt x="0" y="46686"/>
                  </a:lnTo>
                  <a:cubicBezTo>
                    <a:pt x="0" y="49919"/>
                    <a:pt x="2632" y="52551"/>
                    <a:pt x="5865" y="52551"/>
                  </a:cubicBezTo>
                  <a:lnTo>
                    <a:pt x="7019" y="52551"/>
                  </a:lnTo>
                  <a:cubicBezTo>
                    <a:pt x="10252" y="52551"/>
                    <a:pt x="12930"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1"/>
            <p:cNvSpPr/>
            <p:nvPr/>
          </p:nvSpPr>
          <p:spPr>
            <a:xfrm>
              <a:off x="7459031" y="3224206"/>
              <a:ext cx="85450" cy="92375"/>
            </a:xfrm>
            <a:custGeom>
              <a:avLst/>
              <a:gdLst/>
              <a:ahLst/>
              <a:cxnLst/>
              <a:rect l="l" t="t" r="r" b="b"/>
              <a:pathLst>
                <a:path w="3418" h="3695" extrusionOk="0">
                  <a:moveTo>
                    <a:pt x="1570" y="2817"/>
                  </a:moveTo>
                  <a:cubicBezTo>
                    <a:pt x="1016" y="2309"/>
                    <a:pt x="1016" y="1432"/>
                    <a:pt x="1570" y="924"/>
                  </a:cubicBezTo>
                  <a:cubicBezTo>
                    <a:pt x="2078" y="416"/>
                    <a:pt x="2863" y="416"/>
                    <a:pt x="3418" y="831"/>
                  </a:cubicBezTo>
                  <a:cubicBezTo>
                    <a:pt x="3048" y="323"/>
                    <a:pt x="2448" y="0"/>
                    <a:pt x="1847" y="0"/>
                  </a:cubicBezTo>
                  <a:cubicBezTo>
                    <a:pt x="785" y="0"/>
                    <a:pt x="0" y="785"/>
                    <a:pt x="0" y="1847"/>
                  </a:cubicBezTo>
                  <a:cubicBezTo>
                    <a:pt x="0" y="2863"/>
                    <a:pt x="785" y="3694"/>
                    <a:pt x="1847" y="3694"/>
                  </a:cubicBezTo>
                  <a:cubicBezTo>
                    <a:pt x="2494" y="3694"/>
                    <a:pt x="3048" y="3325"/>
                    <a:pt x="3418" y="2817"/>
                  </a:cubicBezTo>
                  <a:cubicBezTo>
                    <a:pt x="2863" y="3325"/>
                    <a:pt x="2078" y="3325"/>
                    <a:pt x="1570" y="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1"/>
            <p:cNvSpPr/>
            <p:nvPr/>
          </p:nvSpPr>
          <p:spPr>
            <a:xfrm rot="10800000">
              <a:off x="7811838" y="3087981"/>
              <a:ext cx="320950" cy="1313800"/>
            </a:xfrm>
            <a:custGeom>
              <a:avLst/>
              <a:gdLst/>
              <a:ahLst/>
              <a:cxnLst/>
              <a:rect l="l" t="t" r="r" b="b"/>
              <a:pathLst>
                <a:path w="12838" h="52552" extrusionOk="0">
                  <a:moveTo>
                    <a:pt x="5865" y="1"/>
                  </a:moveTo>
                  <a:cubicBezTo>
                    <a:pt x="2632" y="1"/>
                    <a:pt x="0" y="2633"/>
                    <a:pt x="0" y="5865"/>
                  </a:cubicBezTo>
                  <a:lnTo>
                    <a:pt x="0" y="46686"/>
                  </a:lnTo>
                  <a:cubicBezTo>
                    <a:pt x="0" y="49919"/>
                    <a:pt x="2632" y="52551"/>
                    <a:pt x="5865" y="52551"/>
                  </a:cubicBezTo>
                  <a:lnTo>
                    <a:pt x="6973" y="52551"/>
                  </a:lnTo>
                  <a:cubicBezTo>
                    <a:pt x="10206" y="52551"/>
                    <a:pt x="12838"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1"/>
            <p:cNvSpPr/>
            <p:nvPr/>
          </p:nvSpPr>
          <p:spPr>
            <a:xfrm>
              <a:off x="7917463" y="3205756"/>
              <a:ext cx="109700" cy="112000"/>
            </a:xfrm>
            <a:custGeom>
              <a:avLst/>
              <a:gdLst/>
              <a:ahLst/>
              <a:cxnLst/>
              <a:rect l="l" t="t" r="r" b="b"/>
              <a:pathLst>
                <a:path w="4388" h="4480" extrusionOk="0">
                  <a:moveTo>
                    <a:pt x="1248" y="647"/>
                  </a:moveTo>
                  <a:lnTo>
                    <a:pt x="1248" y="1247"/>
                  </a:lnTo>
                  <a:lnTo>
                    <a:pt x="1248" y="1571"/>
                  </a:lnTo>
                  <a:lnTo>
                    <a:pt x="1248" y="3603"/>
                  </a:lnTo>
                  <a:cubicBezTo>
                    <a:pt x="1155" y="3556"/>
                    <a:pt x="971" y="3556"/>
                    <a:pt x="878" y="3556"/>
                  </a:cubicBezTo>
                  <a:cubicBezTo>
                    <a:pt x="416" y="3556"/>
                    <a:pt x="1" y="3787"/>
                    <a:pt x="1" y="4018"/>
                  </a:cubicBezTo>
                  <a:cubicBezTo>
                    <a:pt x="1" y="4295"/>
                    <a:pt x="416" y="4480"/>
                    <a:pt x="878" y="4480"/>
                  </a:cubicBezTo>
                  <a:cubicBezTo>
                    <a:pt x="1340" y="4480"/>
                    <a:pt x="1709" y="4249"/>
                    <a:pt x="1709" y="4018"/>
                  </a:cubicBezTo>
                  <a:lnTo>
                    <a:pt x="1709" y="1525"/>
                  </a:lnTo>
                  <a:lnTo>
                    <a:pt x="3926" y="1063"/>
                  </a:lnTo>
                  <a:lnTo>
                    <a:pt x="3926" y="3002"/>
                  </a:lnTo>
                  <a:cubicBezTo>
                    <a:pt x="3787" y="2956"/>
                    <a:pt x="3649" y="2956"/>
                    <a:pt x="3510" y="2956"/>
                  </a:cubicBezTo>
                  <a:cubicBezTo>
                    <a:pt x="3049" y="2956"/>
                    <a:pt x="2633" y="3187"/>
                    <a:pt x="2633" y="3418"/>
                  </a:cubicBezTo>
                  <a:cubicBezTo>
                    <a:pt x="2633" y="3695"/>
                    <a:pt x="3049" y="3880"/>
                    <a:pt x="3510" y="3880"/>
                  </a:cubicBezTo>
                  <a:cubicBezTo>
                    <a:pt x="3972" y="3880"/>
                    <a:pt x="4388" y="3649"/>
                    <a:pt x="4388" y="3418"/>
                  </a:cubicBezTo>
                  <a:lnTo>
                    <a:pt x="4388" y="970"/>
                  </a:lnTo>
                  <a:lnTo>
                    <a:pt x="4388" y="601"/>
                  </a:lnTo>
                  <a:lnTo>
                    <a:pt x="43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1"/>
            <p:cNvSpPr/>
            <p:nvPr/>
          </p:nvSpPr>
          <p:spPr>
            <a:xfrm rot="10800000">
              <a:off x="7030588" y="3472431"/>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1"/>
            <p:cNvSpPr/>
            <p:nvPr/>
          </p:nvSpPr>
          <p:spPr>
            <a:xfrm rot="10800000">
              <a:off x="6896613" y="3472449"/>
              <a:ext cx="134550" cy="668539"/>
            </a:xfrm>
            <a:custGeom>
              <a:avLst/>
              <a:gdLst/>
              <a:ahLst/>
              <a:cxnLst/>
              <a:rect l="l" t="t" r="r" b="b"/>
              <a:pathLst>
                <a:path w="1" h="10529" fill="none" extrusionOk="0">
                  <a:moveTo>
                    <a:pt x="0" y="0"/>
                  </a:moveTo>
                  <a:lnTo>
                    <a:pt x="0" y="1052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1"/>
            <p:cNvSpPr/>
            <p:nvPr/>
          </p:nvSpPr>
          <p:spPr>
            <a:xfrm rot="10800000">
              <a:off x="7501719" y="3472431"/>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1"/>
            <p:cNvSpPr/>
            <p:nvPr/>
          </p:nvSpPr>
          <p:spPr>
            <a:xfrm rot="10800000" flipH="1">
              <a:off x="7501365" y="3472425"/>
              <a:ext cx="2850" cy="425885"/>
            </a:xfrm>
            <a:custGeom>
              <a:avLst/>
              <a:gdLst/>
              <a:ahLst/>
              <a:cxnLst/>
              <a:rect l="l" t="t" r="r" b="b"/>
              <a:pathLst>
                <a:path w="1" h="31448" fill="none" extrusionOk="0">
                  <a:moveTo>
                    <a:pt x="0" y="1"/>
                  </a:moveTo>
                  <a:lnTo>
                    <a:pt x="0" y="31448"/>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1" name="Google Shape;2061;p61"/>
            <p:cNvGrpSpPr/>
            <p:nvPr/>
          </p:nvGrpSpPr>
          <p:grpSpPr>
            <a:xfrm rot="10800000">
              <a:off x="7426694" y="3861856"/>
              <a:ext cx="150100" cy="150100"/>
              <a:chOff x="7935763" y="1180050"/>
              <a:chExt cx="150100" cy="150100"/>
            </a:xfrm>
          </p:grpSpPr>
          <p:sp>
            <p:nvSpPr>
              <p:cNvPr id="2062" name="Google Shape;2062;p61"/>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1"/>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1"/>
              <p:cNvSpPr/>
              <p:nvPr/>
            </p:nvSpPr>
            <p:spPr>
              <a:xfrm>
                <a:off x="7935763" y="1180050"/>
                <a:ext cx="150100" cy="150100"/>
              </a:xfrm>
              <a:custGeom>
                <a:avLst/>
                <a:gdLst/>
                <a:ahLst/>
                <a:cxnLst/>
                <a:rect l="l" t="t" r="r" b="b"/>
                <a:pathLst>
                  <a:path w="6004" h="6004" fill="none" extrusionOk="0">
                    <a:moveTo>
                      <a:pt x="6003" y="3002"/>
                    </a:moveTo>
                    <a:cubicBezTo>
                      <a:pt x="6003" y="4664"/>
                      <a:pt x="4664" y="6003"/>
                      <a:pt x="3002" y="6003"/>
                    </a:cubicBezTo>
                    <a:cubicBezTo>
                      <a:pt x="1339" y="6003"/>
                      <a:pt x="0" y="4664"/>
                      <a:pt x="0" y="3002"/>
                    </a:cubicBezTo>
                    <a:cubicBezTo>
                      <a:pt x="0" y="1385"/>
                      <a:pt x="1339" y="0"/>
                      <a:pt x="3002" y="0"/>
                    </a:cubicBezTo>
                    <a:cubicBezTo>
                      <a:pt x="4664" y="0"/>
                      <a:pt x="6003" y="1385"/>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1"/>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1"/>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61"/>
            <p:cNvSpPr/>
            <p:nvPr/>
          </p:nvSpPr>
          <p:spPr>
            <a:xfrm rot="10800000">
              <a:off x="7972300" y="3472431"/>
              <a:ext cx="25" cy="726175"/>
            </a:xfrm>
            <a:custGeom>
              <a:avLst/>
              <a:gdLst/>
              <a:ahLst/>
              <a:cxnLst/>
              <a:rect l="l" t="t" r="r" b="b"/>
              <a:pathLst>
                <a:path w="1" h="29047" fill="none" extrusionOk="0">
                  <a:moveTo>
                    <a:pt x="1" y="1"/>
                  </a:moveTo>
                  <a:lnTo>
                    <a:pt x="1"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1"/>
            <p:cNvSpPr/>
            <p:nvPr/>
          </p:nvSpPr>
          <p:spPr>
            <a:xfrm rot="10800000" flipH="1">
              <a:off x="7969048" y="3472413"/>
              <a:ext cx="2925" cy="203221"/>
            </a:xfrm>
            <a:custGeom>
              <a:avLst/>
              <a:gdLst/>
              <a:ahLst/>
              <a:cxnLst/>
              <a:rect l="l" t="t" r="r" b="b"/>
              <a:pathLst>
                <a:path w="1" h="16809" fill="none" extrusionOk="0">
                  <a:moveTo>
                    <a:pt x="1" y="0"/>
                  </a:moveTo>
                  <a:lnTo>
                    <a:pt x="1" y="1680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9" name="Google Shape;2069;p61"/>
            <p:cNvGrpSpPr/>
            <p:nvPr/>
          </p:nvGrpSpPr>
          <p:grpSpPr>
            <a:xfrm rot="10800000">
              <a:off x="7897263" y="3656381"/>
              <a:ext cx="150100" cy="150100"/>
              <a:chOff x="7463588" y="1514825"/>
              <a:chExt cx="150100" cy="150100"/>
            </a:xfrm>
          </p:grpSpPr>
          <p:sp>
            <p:nvSpPr>
              <p:cNvPr id="2070" name="Google Shape;2070;p61"/>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1"/>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1"/>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1"/>
              <p:cNvSpPr/>
              <p:nvPr/>
            </p:nvSpPr>
            <p:spPr>
              <a:xfrm>
                <a:off x="7483213" y="1534450"/>
                <a:ext cx="112000" cy="112000"/>
              </a:xfrm>
              <a:custGeom>
                <a:avLst/>
                <a:gdLst/>
                <a:ahLst/>
                <a:cxnLst/>
                <a:rect l="l" t="t" r="r" b="b"/>
                <a:pathLst>
                  <a:path w="4480" h="4480" fill="none"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1"/>
              <p:cNvSpPr/>
              <p:nvPr/>
            </p:nvSpPr>
            <p:spPr>
              <a:xfrm>
                <a:off x="7463588" y="1514825"/>
                <a:ext cx="150100" cy="150100"/>
              </a:xfrm>
              <a:custGeom>
                <a:avLst/>
                <a:gdLst/>
                <a:ahLst/>
                <a:cxnLst/>
                <a:rect l="l" t="t" r="r" b="b"/>
                <a:pathLst>
                  <a:path w="6004" h="6004" fill="none" extrusionOk="0">
                    <a:moveTo>
                      <a:pt x="6003" y="3002"/>
                    </a:moveTo>
                    <a:cubicBezTo>
                      <a:pt x="6003" y="4665"/>
                      <a:pt x="4664" y="6004"/>
                      <a:pt x="3002" y="6004"/>
                    </a:cubicBezTo>
                    <a:cubicBezTo>
                      <a:pt x="1340" y="6004"/>
                      <a:pt x="0" y="4665"/>
                      <a:pt x="0" y="3002"/>
                    </a:cubicBezTo>
                    <a:cubicBezTo>
                      <a:pt x="0" y="1386"/>
                      <a:pt x="1340" y="1"/>
                      <a:pt x="3002" y="1"/>
                    </a:cubicBezTo>
                    <a:cubicBezTo>
                      <a:pt x="4664" y="1"/>
                      <a:pt x="6003" y="1386"/>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1"/>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61"/>
            <p:cNvGrpSpPr/>
            <p:nvPr/>
          </p:nvGrpSpPr>
          <p:grpSpPr>
            <a:xfrm rot="10800000">
              <a:off x="6955556" y="4132781"/>
              <a:ext cx="150100" cy="150100"/>
              <a:chOff x="7935763" y="1180050"/>
              <a:chExt cx="150100" cy="150100"/>
            </a:xfrm>
          </p:grpSpPr>
          <p:sp>
            <p:nvSpPr>
              <p:cNvPr id="2077" name="Google Shape;2077;p61"/>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1"/>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1"/>
              <p:cNvSpPr/>
              <p:nvPr/>
            </p:nvSpPr>
            <p:spPr>
              <a:xfrm>
                <a:off x="7935763" y="1180050"/>
                <a:ext cx="150100" cy="150100"/>
              </a:xfrm>
              <a:custGeom>
                <a:avLst/>
                <a:gdLst/>
                <a:ahLst/>
                <a:cxnLst/>
                <a:rect l="l" t="t" r="r" b="b"/>
                <a:pathLst>
                  <a:path w="6004" h="6004" fill="none" extrusionOk="0">
                    <a:moveTo>
                      <a:pt x="6003" y="3002"/>
                    </a:moveTo>
                    <a:cubicBezTo>
                      <a:pt x="6003" y="4664"/>
                      <a:pt x="4664" y="6003"/>
                      <a:pt x="3002" y="6003"/>
                    </a:cubicBezTo>
                    <a:cubicBezTo>
                      <a:pt x="1339" y="6003"/>
                      <a:pt x="0" y="4664"/>
                      <a:pt x="0" y="3002"/>
                    </a:cubicBezTo>
                    <a:cubicBezTo>
                      <a:pt x="0" y="1385"/>
                      <a:pt x="1339" y="0"/>
                      <a:pt x="3002" y="0"/>
                    </a:cubicBezTo>
                    <a:cubicBezTo>
                      <a:pt x="4664" y="0"/>
                      <a:pt x="6003" y="1385"/>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1"/>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1"/>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33"/>
          <p:cNvSpPr/>
          <p:nvPr/>
        </p:nvSpPr>
        <p:spPr>
          <a:xfrm>
            <a:off x="6366750" y="1649725"/>
            <a:ext cx="1521300" cy="964500"/>
          </a:xfrm>
          <a:prstGeom prst="roundRect">
            <a:avLst>
              <a:gd name="adj" fmla="val 50000"/>
            </a:avLst>
          </a:prstGeom>
          <a:gradFill>
            <a:gsLst>
              <a:gs pos="0">
                <a:schemeClr val="dk2"/>
              </a:gs>
              <a:gs pos="100000">
                <a:schemeClr val="l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81" name="Google Shape;1281;p33"/>
          <p:cNvSpPr txBox="1">
            <a:spLocks noGrp="1"/>
          </p:cNvSpPr>
          <p:nvPr>
            <p:ph type="title"/>
          </p:nvPr>
        </p:nvSpPr>
        <p:spPr>
          <a:xfrm>
            <a:off x="3261360" y="2614225"/>
            <a:ext cx="4682640" cy="76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b="1" dirty="0">
                <a:latin typeface="Mavenpro"/>
              </a:rPr>
              <a:t>GIỚI THIỆU VỀ DỮ LIỆU</a:t>
            </a:r>
            <a:endParaRPr b="1" dirty="0">
              <a:latin typeface="Mavenpro"/>
            </a:endParaRPr>
          </a:p>
        </p:txBody>
      </p:sp>
      <p:sp>
        <p:nvSpPr>
          <p:cNvPr id="1282" name="Google Shape;1282;p33"/>
          <p:cNvSpPr txBox="1">
            <a:spLocks noGrp="1"/>
          </p:cNvSpPr>
          <p:nvPr>
            <p:ph type="title" idx="2"/>
          </p:nvPr>
        </p:nvSpPr>
        <p:spPr>
          <a:xfrm>
            <a:off x="6557745" y="1749913"/>
            <a:ext cx="113931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2</a:t>
            </a:r>
            <a:endParaRPr dirty="0"/>
          </a:p>
        </p:txBody>
      </p:sp>
      <p:grpSp>
        <p:nvGrpSpPr>
          <p:cNvPr id="1284" name="Google Shape;1284;p33"/>
          <p:cNvGrpSpPr/>
          <p:nvPr/>
        </p:nvGrpSpPr>
        <p:grpSpPr>
          <a:xfrm>
            <a:off x="612289" y="4098500"/>
            <a:ext cx="2079900" cy="510000"/>
            <a:chOff x="6348826" y="4608500"/>
            <a:chExt cx="2079900" cy="510000"/>
          </a:xfrm>
        </p:grpSpPr>
        <p:sp>
          <p:nvSpPr>
            <p:cNvPr id="1285" name="Google Shape;1285;p33"/>
            <p:cNvSpPr/>
            <p:nvPr/>
          </p:nvSpPr>
          <p:spPr>
            <a:xfrm>
              <a:off x="6348826" y="4608500"/>
              <a:ext cx="2079900" cy="510000"/>
            </a:xfrm>
            <a:prstGeom prst="roundRect">
              <a:avLst>
                <a:gd name="adj" fmla="val 50000"/>
              </a:avLst>
            </a:prstGeom>
            <a:gradFill>
              <a:gsLst>
                <a:gs pos="0">
                  <a:schemeClr val="lt2"/>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33"/>
            <p:cNvGrpSpPr/>
            <p:nvPr/>
          </p:nvGrpSpPr>
          <p:grpSpPr>
            <a:xfrm>
              <a:off x="7855344" y="4778575"/>
              <a:ext cx="239064" cy="186274"/>
              <a:chOff x="1900456" y="4780923"/>
              <a:chExt cx="138315" cy="107779"/>
            </a:xfrm>
          </p:grpSpPr>
          <p:sp>
            <p:nvSpPr>
              <p:cNvPr id="1287" name="Google Shape;1287;p33"/>
              <p:cNvSpPr/>
              <p:nvPr/>
            </p:nvSpPr>
            <p:spPr>
              <a:xfrm>
                <a:off x="1965132" y="4780923"/>
                <a:ext cx="9007" cy="73683"/>
              </a:xfrm>
              <a:custGeom>
                <a:avLst/>
                <a:gdLst/>
                <a:ahLst/>
                <a:cxnLst/>
                <a:rect l="l" t="t" r="r" b="b"/>
                <a:pathLst>
                  <a:path w="205" h="1677" extrusionOk="0">
                    <a:moveTo>
                      <a:pt x="0" y="0"/>
                    </a:moveTo>
                    <a:lnTo>
                      <a:pt x="0" y="1676"/>
                    </a:lnTo>
                    <a:lnTo>
                      <a:pt x="204" y="1676"/>
                    </a:lnTo>
                    <a:lnTo>
                      <a:pt x="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33"/>
              <p:cNvGrpSpPr/>
              <p:nvPr/>
            </p:nvGrpSpPr>
            <p:grpSpPr>
              <a:xfrm>
                <a:off x="1900456" y="4825827"/>
                <a:ext cx="138315" cy="62875"/>
                <a:chOff x="1900456" y="4825827"/>
                <a:chExt cx="138315" cy="62875"/>
              </a:xfrm>
            </p:grpSpPr>
            <p:sp>
              <p:nvSpPr>
                <p:cNvPr id="1289" name="Google Shape;1289;p33"/>
                <p:cNvSpPr/>
                <p:nvPr/>
              </p:nvSpPr>
              <p:spPr>
                <a:xfrm>
                  <a:off x="1900456" y="4831188"/>
                  <a:ext cx="138315" cy="57514"/>
                </a:xfrm>
                <a:custGeom>
                  <a:avLst/>
                  <a:gdLst/>
                  <a:ahLst/>
                  <a:cxnLst/>
                  <a:rect l="l" t="t" r="r" b="b"/>
                  <a:pathLst>
                    <a:path w="3148" h="1309" extrusionOk="0">
                      <a:moveTo>
                        <a:pt x="1" y="1"/>
                      </a:moveTo>
                      <a:lnTo>
                        <a:pt x="1" y="1309"/>
                      </a:lnTo>
                      <a:lnTo>
                        <a:pt x="3148" y="1309"/>
                      </a:lnTo>
                      <a:lnTo>
                        <a:pt x="3148" y="1"/>
                      </a:lnTo>
                      <a:lnTo>
                        <a:pt x="2903" y="1"/>
                      </a:lnTo>
                      <a:lnTo>
                        <a:pt x="2903" y="1105"/>
                      </a:lnTo>
                      <a:lnTo>
                        <a:pt x="205" y="1105"/>
                      </a:lnTo>
                      <a:lnTo>
                        <a:pt x="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1939955" y="4825827"/>
                  <a:ext cx="57514" cy="34139"/>
                </a:xfrm>
                <a:custGeom>
                  <a:avLst/>
                  <a:gdLst/>
                  <a:ahLst/>
                  <a:cxnLst/>
                  <a:rect l="l" t="t" r="r" b="b"/>
                  <a:pathLst>
                    <a:path w="1309" h="777" extrusionOk="0">
                      <a:moveTo>
                        <a:pt x="164" y="0"/>
                      </a:moveTo>
                      <a:lnTo>
                        <a:pt x="1" y="164"/>
                      </a:lnTo>
                      <a:lnTo>
                        <a:pt x="655" y="777"/>
                      </a:lnTo>
                      <a:lnTo>
                        <a:pt x="1309" y="164"/>
                      </a:lnTo>
                      <a:lnTo>
                        <a:pt x="1186" y="0"/>
                      </a:lnTo>
                      <a:lnTo>
                        <a:pt x="655" y="532"/>
                      </a:lnTo>
                      <a:lnTo>
                        <a:pt x="1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91" name="Google Shape;1291;p33"/>
          <p:cNvSpPr txBox="1"/>
          <p:nvPr/>
        </p:nvSpPr>
        <p:spPr>
          <a:xfrm>
            <a:off x="745400" y="4148750"/>
            <a:ext cx="13713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ulish Medium"/>
                <a:ea typeface="Mulish Medium"/>
                <a:cs typeface="Mulish Medium"/>
                <a:sym typeface="Mulish Medium"/>
              </a:rPr>
              <a:t>Download</a:t>
            </a:r>
            <a:endParaRPr>
              <a:solidFill>
                <a:schemeClr val="dk1"/>
              </a:solidFill>
              <a:latin typeface="Mulish Medium"/>
              <a:ea typeface="Mulish Medium"/>
              <a:cs typeface="Mulish Medium"/>
              <a:sym typeface="Mulish Medium"/>
            </a:endParaRPr>
          </a:p>
        </p:txBody>
      </p:sp>
      <p:sp>
        <p:nvSpPr>
          <p:cNvPr id="1292" name="Google Shape;1292;p33"/>
          <p:cNvSpPr/>
          <p:nvPr/>
        </p:nvSpPr>
        <p:spPr>
          <a:xfrm>
            <a:off x="1952344" y="1239075"/>
            <a:ext cx="322125" cy="1313800"/>
          </a:xfrm>
          <a:custGeom>
            <a:avLst/>
            <a:gdLst/>
            <a:ahLst/>
            <a:cxnLst/>
            <a:rect l="l" t="t" r="r" b="b"/>
            <a:pathLst>
              <a:path w="12885" h="52552" extrusionOk="0">
                <a:moveTo>
                  <a:pt x="5911" y="1"/>
                </a:moveTo>
                <a:cubicBezTo>
                  <a:pt x="2679" y="1"/>
                  <a:pt x="1" y="2633"/>
                  <a:pt x="1" y="5865"/>
                </a:cubicBezTo>
                <a:lnTo>
                  <a:pt x="1" y="46686"/>
                </a:lnTo>
                <a:cubicBezTo>
                  <a:pt x="1" y="49919"/>
                  <a:pt x="2679" y="52551"/>
                  <a:pt x="5911" y="52551"/>
                </a:cubicBezTo>
                <a:lnTo>
                  <a:pt x="6973" y="52551"/>
                </a:lnTo>
                <a:cubicBezTo>
                  <a:pt x="10206" y="52551"/>
                  <a:pt x="12884" y="49919"/>
                  <a:pt x="12884" y="46686"/>
                </a:cubicBezTo>
                <a:lnTo>
                  <a:pt x="12884" y="5865"/>
                </a:lnTo>
                <a:cubicBezTo>
                  <a:pt x="12884"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3"/>
          <p:cNvSpPr/>
          <p:nvPr/>
        </p:nvSpPr>
        <p:spPr>
          <a:xfrm>
            <a:off x="2113394"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flipH="1">
            <a:off x="2093496" y="2106001"/>
            <a:ext cx="19925" cy="62437"/>
          </a:xfrm>
          <a:custGeom>
            <a:avLst/>
            <a:gdLst/>
            <a:ahLst/>
            <a:cxnLst/>
            <a:rect l="l" t="t" r="r" b="b"/>
            <a:pathLst>
              <a:path w="1" h="10529" fill="none" extrusionOk="0">
                <a:moveTo>
                  <a:pt x="0" y="0"/>
                </a:moveTo>
                <a:lnTo>
                  <a:pt x="0" y="1052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33"/>
          <p:cNvGrpSpPr/>
          <p:nvPr/>
        </p:nvGrpSpPr>
        <p:grpSpPr>
          <a:xfrm>
            <a:off x="2038356" y="1963675"/>
            <a:ext cx="150100" cy="150100"/>
            <a:chOff x="8425238" y="1668375"/>
            <a:chExt cx="150100" cy="150100"/>
          </a:xfrm>
        </p:grpSpPr>
        <p:sp>
          <p:nvSpPr>
            <p:cNvPr id="1296" name="Google Shape;1296;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3"/>
            <p:cNvSpPr/>
            <p:nvPr/>
          </p:nvSpPr>
          <p:spPr>
            <a:xfrm>
              <a:off x="8425238" y="1668375"/>
              <a:ext cx="150100" cy="150100"/>
            </a:xfrm>
            <a:custGeom>
              <a:avLst/>
              <a:gdLst/>
              <a:ahLst/>
              <a:cxnLst/>
              <a:rect l="l" t="t" r="r" b="b"/>
              <a:pathLst>
                <a:path w="6004" h="6004" extrusionOk="0">
                  <a:moveTo>
                    <a:pt x="3002" y="0"/>
                  </a:moveTo>
                  <a:cubicBezTo>
                    <a:pt x="1340" y="0"/>
                    <a:pt x="1" y="1339"/>
                    <a:pt x="1" y="3002"/>
                  </a:cubicBezTo>
                  <a:cubicBezTo>
                    <a:pt x="1" y="4664"/>
                    <a:pt x="1340" y="6003"/>
                    <a:pt x="3002" y="6003"/>
                  </a:cubicBezTo>
                  <a:cubicBezTo>
                    <a:pt x="4665" y="6003"/>
                    <a:pt x="6004" y="4664"/>
                    <a:pt x="6004" y="3002"/>
                  </a:cubicBezTo>
                  <a:cubicBezTo>
                    <a:pt x="6004" y="1339"/>
                    <a:pt x="4619"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3"/>
            <p:cNvSpPr/>
            <p:nvPr/>
          </p:nvSpPr>
          <p:spPr>
            <a:xfrm>
              <a:off x="8425238" y="1668375"/>
              <a:ext cx="150100" cy="150100"/>
            </a:xfrm>
            <a:custGeom>
              <a:avLst/>
              <a:gdLst/>
              <a:ahLst/>
              <a:cxnLst/>
              <a:rect l="l" t="t" r="r" b="b"/>
              <a:pathLst>
                <a:path w="6004" h="6004" fill="none" extrusionOk="0">
                  <a:moveTo>
                    <a:pt x="6004" y="3002"/>
                  </a:moveTo>
                  <a:cubicBezTo>
                    <a:pt x="6004" y="4664"/>
                    <a:pt x="4665" y="6003"/>
                    <a:pt x="3002" y="6003"/>
                  </a:cubicBezTo>
                  <a:cubicBezTo>
                    <a:pt x="1340" y="6003"/>
                    <a:pt x="1" y="4664"/>
                    <a:pt x="1" y="3002"/>
                  </a:cubicBezTo>
                  <a:cubicBezTo>
                    <a:pt x="1" y="1339"/>
                    <a:pt x="1340" y="0"/>
                    <a:pt x="3002" y="0"/>
                  </a:cubicBezTo>
                  <a:cubicBezTo>
                    <a:pt x="4619" y="0"/>
                    <a:pt x="6004" y="1339"/>
                    <a:pt x="6004"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rgbClr val="F62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3"/>
            <p:cNvSpPr/>
            <p:nvPr/>
          </p:nvSpPr>
          <p:spPr>
            <a:xfrm>
              <a:off x="8443713" y="1686850"/>
              <a:ext cx="113150" cy="113150"/>
            </a:xfrm>
            <a:custGeom>
              <a:avLst/>
              <a:gdLst/>
              <a:ahLst/>
              <a:cxnLst/>
              <a:rect l="l" t="t" r="r" b="b"/>
              <a:pathLst>
                <a:path w="4526" h="4526" extrusionOk="0">
                  <a:moveTo>
                    <a:pt x="4526" y="2263"/>
                  </a:moveTo>
                  <a:cubicBezTo>
                    <a:pt x="4526" y="3463"/>
                    <a:pt x="3510" y="4526"/>
                    <a:pt x="2263" y="4526"/>
                  </a:cubicBezTo>
                  <a:cubicBezTo>
                    <a:pt x="1063" y="4526"/>
                    <a:pt x="1" y="3556"/>
                    <a:pt x="1" y="2263"/>
                  </a:cubicBezTo>
                  <a:cubicBezTo>
                    <a:pt x="1" y="1062"/>
                    <a:pt x="970" y="0"/>
                    <a:pt x="2263" y="0"/>
                  </a:cubicBezTo>
                  <a:cubicBezTo>
                    <a:pt x="3464" y="0"/>
                    <a:pt x="4526" y="1016"/>
                    <a:pt x="4526" y="2263"/>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33"/>
          <p:cNvSpPr/>
          <p:nvPr/>
        </p:nvSpPr>
        <p:spPr>
          <a:xfrm>
            <a:off x="2078769" y="2343875"/>
            <a:ext cx="69275" cy="69300"/>
          </a:xfrm>
          <a:custGeom>
            <a:avLst/>
            <a:gdLst/>
            <a:ahLst/>
            <a:cxnLst/>
            <a:rect l="l" t="t" r="r" b="b"/>
            <a:pathLst>
              <a:path w="2771" h="2772" extrusionOk="0">
                <a:moveTo>
                  <a:pt x="2771" y="1386"/>
                </a:moveTo>
                <a:cubicBezTo>
                  <a:pt x="2771" y="2171"/>
                  <a:pt x="2170" y="2772"/>
                  <a:pt x="1385" y="2772"/>
                </a:cubicBezTo>
                <a:cubicBezTo>
                  <a:pt x="600" y="2772"/>
                  <a:pt x="0" y="2171"/>
                  <a:pt x="0" y="1386"/>
                </a:cubicBezTo>
                <a:cubicBezTo>
                  <a:pt x="0" y="601"/>
                  <a:pt x="600" y="1"/>
                  <a:pt x="1385" y="1"/>
                </a:cubicBezTo>
                <a:cubicBezTo>
                  <a:pt x="2170" y="1"/>
                  <a:pt x="2771" y="601"/>
                  <a:pt x="2771" y="13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3"/>
          <p:cNvSpPr/>
          <p:nvPr/>
        </p:nvSpPr>
        <p:spPr>
          <a:xfrm>
            <a:off x="1480638" y="1239075"/>
            <a:ext cx="323275" cy="1313800"/>
          </a:xfrm>
          <a:custGeom>
            <a:avLst/>
            <a:gdLst/>
            <a:ahLst/>
            <a:cxnLst/>
            <a:rect l="l" t="t" r="r" b="b"/>
            <a:pathLst>
              <a:path w="12931" h="52552" extrusionOk="0">
                <a:moveTo>
                  <a:pt x="5865" y="1"/>
                </a:moveTo>
                <a:cubicBezTo>
                  <a:pt x="2632" y="1"/>
                  <a:pt x="0" y="2633"/>
                  <a:pt x="0" y="5865"/>
                </a:cubicBezTo>
                <a:lnTo>
                  <a:pt x="0" y="46686"/>
                </a:lnTo>
                <a:cubicBezTo>
                  <a:pt x="0" y="49919"/>
                  <a:pt x="2632" y="52551"/>
                  <a:pt x="5865" y="52551"/>
                </a:cubicBezTo>
                <a:lnTo>
                  <a:pt x="7019" y="52551"/>
                </a:lnTo>
                <a:cubicBezTo>
                  <a:pt x="10252" y="52551"/>
                  <a:pt x="12930"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3"/>
          <p:cNvSpPr/>
          <p:nvPr/>
        </p:nvSpPr>
        <p:spPr>
          <a:xfrm>
            <a:off x="1642263" y="1442250"/>
            <a:ext cx="25" cy="726175"/>
          </a:xfrm>
          <a:custGeom>
            <a:avLst/>
            <a:gdLst/>
            <a:ahLst/>
            <a:cxnLst/>
            <a:rect l="l" t="t" r="r" b="b"/>
            <a:pathLst>
              <a:path w="1" h="29047" fill="none" extrusionOk="0">
                <a:moveTo>
                  <a:pt x="0" y="1"/>
                </a:moveTo>
                <a:lnTo>
                  <a:pt x="0"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3"/>
          <p:cNvSpPr/>
          <p:nvPr/>
        </p:nvSpPr>
        <p:spPr>
          <a:xfrm>
            <a:off x="1642269" y="1862375"/>
            <a:ext cx="19925" cy="306068"/>
          </a:xfrm>
          <a:custGeom>
            <a:avLst/>
            <a:gdLst/>
            <a:ahLst/>
            <a:cxnLst/>
            <a:rect l="l" t="t" r="r" b="b"/>
            <a:pathLst>
              <a:path w="1" h="31448" fill="none" extrusionOk="0">
                <a:moveTo>
                  <a:pt x="0" y="1"/>
                </a:moveTo>
                <a:lnTo>
                  <a:pt x="0" y="31448"/>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33"/>
          <p:cNvGrpSpPr/>
          <p:nvPr/>
        </p:nvGrpSpPr>
        <p:grpSpPr>
          <a:xfrm>
            <a:off x="1567225" y="1730288"/>
            <a:ext cx="150100" cy="150100"/>
            <a:chOff x="7935763" y="1180050"/>
            <a:chExt cx="150100" cy="150100"/>
          </a:xfrm>
        </p:grpSpPr>
        <p:sp>
          <p:nvSpPr>
            <p:cNvPr id="1306" name="Google Shape;1306;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7935763" y="1180050"/>
              <a:ext cx="150100" cy="150100"/>
            </a:xfrm>
            <a:custGeom>
              <a:avLst/>
              <a:gdLst/>
              <a:ahLst/>
              <a:cxnLst/>
              <a:rect l="l" t="t" r="r" b="b"/>
              <a:pathLst>
                <a:path w="6004" h="6004" extrusionOk="0">
                  <a:moveTo>
                    <a:pt x="3002" y="0"/>
                  </a:moveTo>
                  <a:cubicBezTo>
                    <a:pt x="1339" y="0"/>
                    <a:pt x="0" y="1385"/>
                    <a:pt x="0" y="3002"/>
                  </a:cubicBezTo>
                  <a:cubicBezTo>
                    <a:pt x="0" y="4664"/>
                    <a:pt x="1339" y="6003"/>
                    <a:pt x="3002" y="6003"/>
                  </a:cubicBezTo>
                  <a:cubicBezTo>
                    <a:pt x="4664" y="6003"/>
                    <a:pt x="6003" y="4664"/>
                    <a:pt x="6003" y="3002"/>
                  </a:cubicBezTo>
                  <a:cubicBezTo>
                    <a:pt x="6003" y="1385"/>
                    <a:pt x="4664" y="0"/>
                    <a:pt x="3002"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3"/>
            <p:cNvSpPr/>
            <p:nvPr/>
          </p:nvSpPr>
          <p:spPr>
            <a:xfrm>
              <a:off x="7935763" y="1180050"/>
              <a:ext cx="150100" cy="150100"/>
            </a:xfrm>
            <a:custGeom>
              <a:avLst/>
              <a:gdLst/>
              <a:ahLst/>
              <a:cxnLst/>
              <a:rect l="l" t="t" r="r" b="b"/>
              <a:pathLst>
                <a:path w="6004" h="6004" fill="none" extrusionOk="0">
                  <a:moveTo>
                    <a:pt x="6003" y="3002"/>
                  </a:moveTo>
                  <a:cubicBezTo>
                    <a:pt x="6003" y="4664"/>
                    <a:pt x="4664" y="6003"/>
                    <a:pt x="3002" y="6003"/>
                  </a:cubicBezTo>
                  <a:cubicBezTo>
                    <a:pt x="1339" y="6003"/>
                    <a:pt x="0" y="4664"/>
                    <a:pt x="0" y="3002"/>
                  </a:cubicBezTo>
                  <a:cubicBezTo>
                    <a:pt x="0" y="1385"/>
                    <a:pt x="1339" y="0"/>
                    <a:pt x="3002" y="0"/>
                  </a:cubicBezTo>
                  <a:cubicBezTo>
                    <a:pt x="4664" y="0"/>
                    <a:pt x="6003" y="1385"/>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3"/>
            <p:cNvSpPr/>
            <p:nvPr/>
          </p:nvSpPr>
          <p:spPr>
            <a:xfrm>
              <a:off x="7954238" y="1199675"/>
              <a:ext cx="113150" cy="112000"/>
            </a:xfrm>
            <a:custGeom>
              <a:avLst/>
              <a:gdLst/>
              <a:ahLst/>
              <a:cxnLst/>
              <a:rect l="l" t="t" r="r" b="b"/>
              <a:pathLst>
                <a:path w="4526" h="4480" extrusionOk="0">
                  <a:moveTo>
                    <a:pt x="4525" y="2217"/>
                  </a:moveTo>
                  <a:cubicBezTo>
                    <a:pt x="4525" y="3463"/>
                    <a:pt x="3510" y="4479"/>
                    <a:pt x="2263" y="4479"/>
                  </a:cubicBezTo>
                  <a:cubicBezTo>
                    <a:pt x="1016" y="4479"/>
                    <a:pt x="0" y="3463"/>
                    <a:pt x="0" y="2217"/>
                  </a:cubicBezTo>
                  <a:cubicBezTo>
                    <a:pt x="0" y="1016"/>
                    <a:pt x="1016" y="0"/>
                    <a:pt x="2263" y="0"/>
                  </a:cubicBezTo>
                  <a:cubicBezTo>
                    <a:pt x="3510" y="0"/>
                    <a:pt x="4525" y="1016"/>
                    <a:pt x="4525"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33"/>
          <p:cNvSpPr/>
          <p:nvPr/>
        </p:nvSpPr>
        <p:spPr>
          <a:xfrm>
            <a:off x="1599550" y="2325425"/>
            <a:ext cx="85450" cy="92375"/>
          </a:xfrm>
          <a:custGeom>
            <a:avLst/>
            <a:gdLst/>
            <a:ahLst/>
            <a:cxnLst/>
            <a:rect l="l" t="t" r="r" b="b"/>
            <a:pathLst>
              <a:path w="3418" h="3695" extrusionOk="0">
                <a:moveTo>
                  <a:pt x="1570" y="2817"/>
                </a:moveTo>
                <a:cubicBezTo>
                  <a:pt x="1016" y="2309"/>
                  <a:pt x="1016" y="1432"/>
                  <a:pt x="1570" y="924"/>
                </a:cubicBezTo>
                <a:cubicBezTo>
                  <a:pt x="2078" y="416"/>
                  <a:pt x="2863" y="416"/>
                  <a:pt x="3418" y="831"/>
                </a:cubicBezTo>
                <a:cubicBezTo>
                  <a:pt x="3048" y="323"/>
                  <a:pt x="2448" y="0"/>
                  <a:pt x="1847" y="0"/>
                </a:cubicBezTo>
                <a:cubicBezTo>
                  <a:pt x="785" y="0"/>
                  <a:pt x="0" y="785"/>
                  <a:pt x="0" y="1847"/>
                </a:cubicBezTo>
                <a:cubicBezTo>
                  <a:pt x="0" y="2863"/>
                  <a:pt x="785" y="3694"/>
                  <a:pt x="1847" y="3694"/>
                </a:cubicBezTo>
                <a:cubicBezTo>
                  <a:pt x="2494" y="3694"/>
                  <a:pt x="3048" y="3325"/>
                  <a:pt x="3418" y="2817"/>
                </a:cubicBezTo>
                <a:cubicBezTo>
                  <a:pt x="2863" y="3325"/>
                  <a:pt x="2078" y="3325"/>
                  <a:pt x="1570" y="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3"/>
          <p:cNvSpPr/>
          <p:nvPr/>
        </p:nvSpPr>
        <p:spPr>
          <a:xfrm>
            <a:off x="1011219" y="1239075"/>
            <a:ext cx="320950" cy="1313800"/>
          </a:xfrm>
          <a:custGeom>
            <a:avLst/>
            <a:gdLst/>
            <a:ahLst/>
            <a:cxnLst/>
            <a:rect l="l" t="t" r="r" b="b"/>
            <a:pathLst>
              <a:path w="12838" h="52552" extrusionOk="0">
                <a:moveTo>
                  <a:pt x="5865" y="1"/>
                </a:moveTo>
                <a:cubicBezTo>
                  <a:pt x="2632" y="1"/>
                  <a:pt x="0" y="2633"/>
                  <a:pt x="0" y="5865"/>
                </a:cubicBezTo>
                <a:lnTo>
                  <a:pt x="0" y="46686"/>
                </a:lnTo>
                <a:cubicBezTo>
                  <a:pt x="0" y="49919"/>
                  <a:pt x="2632" y="52551"/>
                  <a:pt x="5865" y="52551"/>
                </a:cubicBezTo>
                <a:lnTo>
                  <a:pt x="6973" y="52551"/>
                </a:lnTo>
                <a:cubicBezTo>
                  <a:pt x="10206" y="52551"/>
                  <a:pt x="12838" y="49919"/>
                  <a:pt x="12838" y="46686"/>
                </a:cubicBezTo>
                <a:lnTo>
                  <a:pt x="12838" y="5865"/>
                </a:lnTo>
                <a:cubicBezTo>
                  <a:pt x="12838" y="2633"/>
                  <a:pt x="10206" y="1"/>
                  <a:pt x="6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3"/>
          <p:cNvSpPr/>
          <p:nvPr/>
        </p:nvSpPr>
        <p:spPr>
          <a:xfrm>
            <a:off x="1171681" y="1442250"/>
            <a:ext cx="25" cy="726175"/>
          </a:xfrm>
          <a:custGeom>
            <a:avLst/>
            <a:gdLst/>
            <a:ahLst/>
            <a:cxnLst/>
            <a:rect l="l" t="t" r="r" b="b"/>
            <a:pathLst>
              <a:path w="1" h="29047" fill="none" extrusionOk="0">
                <a:moveTo>
                  <a:pt x="1" y="1"/>
                </a:moveTo>
                <a:lnTo>
                  <a:pt x="1" y="29047"/>
                </a:lnTo>
              </a:path>
            </a:pathLst>
          </a:custGeom>
          <a:noFill/>
          <a:ln w="28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3"/>
          <p:cNvSpPr/>
          <p:nvPr/>
        </p:nvSpPr>
        <p:spPr>
          <a:xfrm>
            <a:off x="1103396" y="1615650"/>
            <a:ext cx="67775" cy="552764"/>
          </a:xfrm>
          <a:custGeom>
            <a:avLst/>
            <a:gdLst/>
            <a:ahLst/>
            <a:cxnLst/>
            <a:rect l="l" t="t" r="r" b="b"/>
            <a:pathLst>
              <a:path w="1" h="16809" fill="none" extrusionOk="0">
                <a:moveTo>
                  <a:pt x="1" y="0"/>
                </a:moveTo>
                <a:lnTo>
                  <a:pt x="1" y="16809"/>
                </a:lnTo>
              </a:path>
            </a:pathLst>
          </a:custGeom>
          <a:noFill/>
          <a:ln w="15000" cap="flat" cmpd="sng">
            <a:solidFill>
              <a:schemeClr val="lt2"/>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33"/>
          <p:cNvGrpSpPr/>
          <p:nvPr/>
        </p:nvGrpSpPr>
        <p:grpSpPr>
          <a:xfrm>
            <a:off x="1096644" y="1477475"/>
            <a:ext cx="150100" cy="150100"/>
            <a:chOff x="7463588" y="1514825"/>
            <a:chExt cx="150100" cy="150100"/>
          </a:xfrm>
        </p:grpSpPr>
        <p:sp>
          <p:nvSpPr>
            <p:cNvPr id="1316" name="Google Shape;1316;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3"/>
            <p:cNvSpPr/>
            <p:nvPr/>
          </p:nvSpPr>
          <p:spPr>
            <a:xfrm>
              <a:off x="7463588" y="1514825"/>
              <a:ext cx="150100" cy="150100"/>
            </a:xfrm>
            <a:custGeom>
              <a:avLst/>
              <a:gdLst/>
              <a:ahLst/>
              <a:cxnLst/>
              <a:rect l="l" t="t" r="r" b="b"/>
              <a:pathLst>
                <a:path w="6004" h="6004" extrusionOk="0">
                  <a:moveTo>
                    <a:pt x="3002" y="1"/>
                  </a:moveTo>
                  <a:cubicBezTo>
                    <a:pt x="1340" y="1"/>
                    <a:pt x="0" y="1386"/>
                    <a:pt x="0" y="3002"/>
                  </a:cubicBezTo>
                  <a:cubicBezTo>
                    <a:pt x="0" y="4665"/>
                    <a:pt x="1340" y="6004"/>
                    <a:pt x="3002" y="6004"/>
                  </a:cubicBezTo>
                  <a:cubicBezTo>
                    <a:pt x="4664" y="6004"/>
                    <a:pt x="6003" y="4665"/>
                    <a:pt x="6003" y="3002"/>
                  </a:cubicBezTo>
                  <a:cubicBezTo>
                    <a:pt x="6003" y="1386"/>
                    <a:pt x="4664" y="1"/>
                    <a:pt x="3002"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3"/>
            <p:cNvSpPr/>
            <p:nvPr/>
          </p:nvSpPr>
          <p:spPr>
            <a:xfrm>
              <a:off x="7483213" y="1534450"/>
              <a:ext cx="112000" cy="112000"/>
            </a:xfrm>
            <a:custGeom>
              <a:avLst/>
              <a:gdLst/>
              <a:ahLst/>
              <a:cxnLst/>
              <a:rect l="l" t="t" r="r" b="b"/>
              <a:pathLst>
                <a:path w="4480" h="4480" fill="none"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3"/>
            <p:cNvSpPr/>
            <p:nvPr/>
          </p:nvSpPr>
          <p:spPr>
            <a:xfrm>
              <a:off x="7463588" y="1514825"/>
              <a:ext cx="150100" cy="150100"/>
            </a:xfrm>
            <a:custGeom>
              <a:avLst/>
              <a:gdLst/>
              <a:ahLst/>
              <a:cxnLst/>
              <a:rect l="l" t="t" r="r" b="b"/>
              <a:pathLst>
                <a:path w="6004" h="6004" fill="none" extrusionOk="0">
                  <a:moveTo>
                    <a:pt x="6003" y="3002"/>
                  </a:moveTo>
                  <a:cubicBezTo>
                    <a:pt x="6003" y="4665"/>
                    <a:pt x="4664" y="6004"/>
                    <a:pt x="3002" y="6004"/>
                  </a:cubicBezTo>
                  <a:cubicBezTo>
                    <a:pt x="1340" y="6004"/>
                    <a:pt x="0" y="4665"/>
                    <a:pt x="0" y="3002"/>
                  </a:cubicBezTo>
                  <a:cubicBezTo>
                    <a:pt x="0" y="1386"/>
                    <a:pt x="1340" y="1"/>
                    <a:pt x="3002" y="1"/>
                  </a:cubicBezTo>
                  <a:cubicBezTo>
                    <a:pt x="4664" y="1"/>
                    <a:pt x="6003" y="1386"/>
                    <a:pt x="6003" y="3002"/>
                  </a:cubicBezTo>
                  <a:close/>
                </a:path>
              </a:pathLst>
            </a:custGeom>
            <a:noFill/>
            <a:ln w="3475" cap="flat" cmpd="sng">
              <a:solidFill>
                <a:srgbClr val="FFFFFF"/>
              </a:solidFill>
              <a:prstDash val="solid"/>
              <a:miter lim="461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3"/>
            <p:cNvSpPr/>
            <p:nvPr/>
          </p:nvSpPr>
          <p:spPr>
            <a:xfrm>
              <a:off x="7483213" y="1534450"/>
              <a:ext cx="112000" cy="112000"/>
            </a:xfrm>
            <a:custGeom>
              <a:avLst/>
              <a:gdLst/>
              <a:ahLst/>
              <a:cxnLst/>
              <a:rect l="l" t="t" r="r" b="b"/>
              <a:pathLst>
                <a:path w="4480" h="4480" extrusionOk="0">
                  <a:moveTo>
                    <a:pt x="4480" y="2217"/>
                  </a:moveTo>
                  <a:cubicBezTo>
                    <a:pt x="4480" y="3464"/>
                    <a:pt x="3464" y="4480"/>
                    <a:pt x="2217" y="4480"/>
                  </a:cubicBezTo>
                  <a:cubicBezTo>
                    <a:pt x="970" y="4480"/>
                    <a:pt x="0" y="3464"/>
                    <a:pt x="0" y="2217"/>
                  </a:cubicBezTo>
                  <a:cubicBezTo>
                    <a:pt x="0" y="1017"/>
                    <a:pt x="970" y="1"/>
                    <a:pt x="2217" y="1"/>
                  </a:cubicBezTo>
                  <a:cubicBezTo>
                    <a:pt x="3464" y="1"/>
                    <a:pt x="4480" y="1017"/>
                    <a:pt x="4480" y="2217"/>
                  </a:cubicBez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33"/>
          <p:cNvSpPr/>
          <p:nvPr/>
        </p:nvSpPr>
        <p:spPr>
          <a:xfrm>
            <a:off x="1116844" y="2323100"/>
            <a:ext cx="109700" cy="112000"/>
          </a:xfrm>
          <a:custGeom>
            <a:avLst/>
            <a:gdLst/>
            <a:ahLst/>
            <a:cxnLst/>
            <a:rect l="l" t="t" r="r" b="b"/>
            <a:pathLst>
              <a:path w="4388" h="4480" extrusionOk="0">
                <a:moveTo>
                  <a:pt x="1248" y="647"/>
                </a:moveTo>
                <a:lnTo>
                  <a:pt x="1248" y="1247"/>
                </a:lnTo>
                <a:lnTo>
                  <a:pt x="1248" y="1571"/>
                </a:lnTo>
                <a:lnTo>
                  <a:pt x="1248" y="3603"/>
                </a:lnTo>
                <a:cubicBezTo>
                  <a:pt x="1155" y="3556"/>
                  <a:pt x="971" y="3556"/>
                  <a:pt x="878" y="3556"/>
                </a:cubicBezTo>
                <a:cubicBezTo>
                  <a:pt x="416" y="3556"/>
                  <a:pt x="1" y="3787"/>
                  <a:pt x="1" y="4018"/>
                </a:cubicBezTo>
                <a:cubicBezTo>
                  <a:pt x="1" y="4295"/>
                  <a:pt x="416" y="4480"/>
                  <a:pt x="878" y="4480"/>
                </a:cubicBezTo>
                <a:cubicBezTo>
                  <a:pt x="1340" y="4480"/>
                  <a:pt x="1709" y="4249"/>
                  <a:pt x="1709" y="4018"/>
                </a:cubicBezTo>
                <a:lnTo>
                  <a:pt x="1709" y="1525"/>
                </a:lnTo>
                <a:lnTo>
                  <a:pt x="3926" y="1063"/>
                </a:lnTo>
                <a:lnTo>
                  <a:pt x="3926" y="3002"/>
                </a:lnTo>
                <a:cubicBezTo>
                  <a:pt x="3787" y="2956"/>
                  <a:pt x="3649" y="2956"/>
                  <a:pt x="3510" y="2956"/>
                </a:cubicBezTo>
                <a:cubicBezTo>
                  <a:pt x="3049" y="2956"/>
                  <a:pt x="2633" y="3187"/>
                  <a:pt x="2633" y="3418"/>
                </a:cubicBezTo>
                <a:cubicBezTo>
                  <a:pt x="2633" y="3695"/>
                  <a:pt x="3049" y="3880"/>
                  <a:pt x="3510" y="3880"/>
                </a:cubicBezTo>
                <a:cubicBezTo>
                  <a:pt x="3972" y="3880"/>
                  <a:pt x="4388" y="3649"/>
                  <a:pt x="4388" y="3418"/>
                </a:cubicBezTo>
                <a:lnTo>
                  <a:pt x="4388" y="970"/>
                </a:lnTo>
                <a:lnTo>
                  <a:pt x="4388" y="601"/>
                </a:lnTo>
                <a:lnTo>
                  <a:pt x="43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24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D430-D9C2-CDFB-D374-6D176E8F37E7}"/>
              </a:ext>
            </a:extLst>
          </p:cNvPr>
          <p:cNvSpPr>
            <a:spLocks noGrp="1"/>
          </p:cNvSpPr>
          <p:nvPr>
            <p:ph type="title"/>
          </p:nvPr>
        </p:nvSpPr>
        <p:spPr>
          <a:xfrm>
            <a:off x="586185" y="611983"/>
            <a:ext cx="7704000" cy="572700"/>
          </a:xfrm>
        </p:spPr>
        <p:txBody>
          <a:bodyPr/>
          <a:lstStyle/>
          <a:p>
            <a:r>
              <a:rPr lang="vi-VN" sz="2400" b="1" dirty="0">
                <a:latin typeface="Mavenpro"/>
              </a:rPr>
              <a:t>Nguồn</a:t>
            </a:r>
            <a:endParaRPr lang="vi-VN" sz="2400" dirty="0"/>
          </a:p>
        </p:txBody>
      </p:sp>
      <p:sp>
        <p:nvSpPr>
          <p:cNvPr id="3" name="TextBox 2">
            <a:extLst>
              <a:ext uri="{FF2B5EF4-FFF2-40B4-BE49-F238E27FC236}">
                <a16:creationId xmlns:a16="http://schemas.microsoft.com/office/drawing/2014/main" id="{2F387FDF-8E01-9855-D398-BFA2B19E9797}"/>
              </a:ext>
            </a:extLst>
          </p:cNvPr>
          <p:cNvSpPr txBox="1"/>
          <p:nvPr/>
        </p:nvSpPr>
        <p:spPr>
          <a:xfrm>
            <a:off x="1439607" y="1227565"/>
            <a:ext cx="6611573" cy="338554"/>
          </a:xfrm>
          <a:prstGeom prst="rect">
            <a:avLst/>
          </a:prstGeom>
          <a:noFill/>
        </p:spPr>
        <p:txBody>
          <a:bodyPr wrap="square">
            <a:spAutoFit/>
          </a:bodyPr>
          <a:lstStyle/>
          <a:p>
            <a:r>
              <a:rPr lang="en-US" sz="1600" dirty="0" err="1">
                <a:latin typeface="Mavenpro"/>
                <a:cs typeface="Times New Roman" panose="02020603050405020304" pitchFamily="18" charset="0"/>
              </a:rPr>
              <a:t>Dữ</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liệu</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Sử</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dụng</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hình</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ảnh</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từ</a:t>
            </a:r>
            <a:r>
              <a:rPr lang="en-US" sz="1600" dirty="0">
                <a:latin typeface="Mavenpro"/>
                <a:cs typeface="Times New Roman" panose="02020603050405020304" pitchFamily="18" charset="0"/>
              </a:rPr>
              <a:t> Kaggle, </a:t>
            </a:r>
            <a:r>
              <a:rPr lang="en-US" sz="1600" dirty="0" err="1">
                <a:latin typeface="Mavenpro"/>
                <a:cs typeface="Times New Roman" panose="02020603050405020304" pitchFamily="18" charset="0"/>
              </a:rPr>
              <a:t>Roboflow</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gắn</a:t>
            </a:r>
            <a:r>
              <a:rPr lang="en-US" sz="1600" dirty="0">
                <a:latin typeface="Mavenpro"/>
                <a:cs typeface="Times New Roman" panose="02020603050405020304" pitchFamily="18" charset="0"/>
              </a:rPr>
              <a:t> </a:t>
            </a:r>
            <a:r>
              <a:rPr lang="en-US" sz="1600" dirty="0" err="1">
                <a:latin typeface="Mavenpro"/>
                <a:cs typeface="Times New Roman" panose="02020603050405020304" pitchFamily="18" charset="0"/>
              </a:rPr>
              <a:t>nhãn</a:t>
            </a:r>
            <a:r>
              <a:rPr lang="en-US" sz="1600" dirty="0">
                <a:latin typeface="Mavenpro"/>
                <a:cs typeface="Times New Roman" panose="02020603050405020304" pitchFamily="18" charset="0"/>
              </a:rPr>
              <a:t> qua Label Studio.</a:t>
            </a:r>
          </a:p>
        </p:txBody>
      </p:sp>
      <p:pic>
        <p:nvPicPr>
          <p:cNvPr id="4" name="Picture 2" descr="Kaggle - Wikipedia">
            <a:extLst>
              <a:ext uri="{FF2B5EF4-FFF2-40B4-BE49-F238E27FC236}">
                <a16:creationId xmlns:a16="http://schemas.microsoft.com/office/drawing/2014/main" id="{0181B7C4-DE01-87B8-8878-D40085C63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1735838"/>
            <a:ext cx="34385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oboflow: End-to-end Computer Vision Platform">
            <a:extLst>
              <a:ext uri="{FF2B5EF4-FFF2-40B4-BE49-F238E27FC236}">
                <a16:creationId xmlns:a16="http://schemas.microsoft.com/office/drawing/2014/main" id="{4A32ABF0-11FA-003C-CD10-2E1723A94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26" y="3297299"/>
            <a:ext cx="4095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Open Source Data Labeling | Label Studio">
            <a:extLst>
              <a:ext uri="{FF2B5EF4-FFF2-40B4-BE49-F238E27FC236}">
                <a16:creationId xmlns:a16="http://schemas.microsoft.com/office/drawing/2014/main" id="{DFBC0F32-54C6-DA9B-6B31-B525CB2D4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752" y="2095730"/>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97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39"/>
          <p:cNvSpPr/>
          <p:nvPr/>
        </p:nvSpPr>
        <p:spPr>
          <a:xfrm>
            <a:off x="1680875" y="1455750"/>
            <a:ext cx="5782200" cy="16812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9"/>
          <p:cNvSpPr txBox="1">
            <a:spLocks noGrp="1"/>
          </p:cNvSpPr>
          <p:nvPr>
            <p:ph type="title"/>
          </p:nvPr>
        </p:nvSpPr>
        <p:spPr>
          <a:xfrm>
            <a:off x="1350907" y="1854250"/>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500" dirty="0"/>
              <a:t>643</a:t>
            </a:r>
            <a:r>
              <a:rPr lang="en-US" sz="2500" b="1" dirty="0" err="1">
                <a:latin typeface="Mavenpro"/>
              </a:rPr>
              <a:t>Ảnh</a:t>
            </a:r>
            <a:endParaRPr sz="2500" b="1" dirty="0">
              <a:latin typeface="Mavenpro"/>
            </a:endParaRPr>
          </a:p>
        </p:txBody>
      </p:sp>
      <p:sp>
        <p:nvSpPr>
          <p:cNvPr id="1399" name="Google Shape;1399;p39"/>
          <p:cNvSpPr txBox="1">
            <a:spLocks noGrp="1"/>
          </p:cNvSpPr>
          <p:nvPr>
            <p:ph type="subTitle" idx="1"/>
          </p:nvPr>
        </p:nvSpPr>
        <p:spPr>
          <a:xfrm>
            <a:off x="1284000" y="3289250"/>
            <a:ext cx="6576000" cy="5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Trong đó tệp test 54 ảnh, valid 120 ảnh và train &gt;900 tấm</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2216-32CA-0786-251C-96E60DF02B68}"/>
              </a:ext>
            </a:extLst>
          </p:cNvPr>
          <p:cNvSpPr>
            <a:spLocks noGrp="1"/>
          </p:cNvSpPr>
          <p:nvPr>
            <p:ph type="title"/>
          </p:nvPr>
        </p:nvSpPr>
        <p:spPr>
          <a:xfrm>
            <a:off x="1291650" y="535000"/>
            <a:ext cx="6560700" cy="550385"/>
          </a:xfrm>
        </p:spPr>
        <p:txBody>
          <a:bodyPr/>
          <a:lstStyle/>
          <a:p>
            <a:r>
              <a:rPr lang="vi-VN" b="1" dirty="0">
                <a:latin typeface="Mavenpro"/>
              </a:rPr>
              <a:t>Cách Tổ Chức Dữ Liệu</a:t>
            </a:r>
            <a:endParaRPr lang="vi-VN" dirty="0"/>
          </a:p>
        </p:txBody>
      </p:sp>
      <p:pic>
        <p:nvPicPr>
          <p:cNvPr id="4" name="Picture 3">
            <a:extLst>
              <a:ext uri="{FF2B5EF4-FFF2-40B4-BE49-F238E27FC236}">
                <a16:creationId xmlns:a16="http://schemas.microsoft.com/office/drawing/2014/main" id="{17F087DB-C680-36B7-91C2-00FF68691EBA}"/>
              </a:ext>
            </a:extLst>
          </p:cNvPr>
          <p:cNvPicPr>
            <a:picLocks noChangeAspect="1"/>
          </p:cNvPicPr>
          <p:nvPr/>
        </p:nvPicPr>
        <p:blipFill>
          <a:blip r:embed="rId2"/>
          <a:stretch>
            <a:fillRect/>
          </a:stretch>
        </p:blipFill>
        <p:spPr>
          <a:xfrm>
            <a:off x="556424" y="1144857"/>
            <a:ext cx="1187953" cy="3190502"/>
          </a:xfrm>
          <a:prstGeom prst="rect">
            <a:avLst/>
          </a:prstGeom>
        </p:spPr>
      </p:pic>
      <p:pic>
        <p:nvPicPr>
          <p:cNvPr id="11" name="Picture 10">
            <a:extLst>
              <a:ext uri="{FF2B5EF4-FFF2-40B4-BE49-F238E27FC236}">
                <a16:creationId xmlns:a16="http://schemas.microsoft.com/office/drawing/2014/main" id="{B38DBDB3-0ADA-182C-D8BA-B9390586F153}"/>
              </a:ext>
            </a:extLst>
          </p:cNvPr>
          <p:cNvPicPr>
            <a:picLocks noChangeAspect="1"/>
          </p:cNvPicPr>
          <p:nvPr/>
        </p:nvPicPr>
        <p:blipFill>
          <a:blip r:embed="rId3"/>
          <a:stretch>
            <a:fillRect/>
          </a:stretch>
        </p:blipFill>
        <p:spPr>
          <a:xfrm>
            <a:off x="2175572" y="1768423"/>
            <a:ext cx="2562583" cy="1943371"/>
          </a:xfrm>
          <a:prstGeom prst="rect">
            <a:avLst/>
          </a:prstGeom>
        </p:spPr>
      </p:pic>
      <p:pic>
        <p:nvPicPr>
          <p:cNvPr id="14" name="Picture 13">
            <a:extLst>
              <a:ext uri="{FF2B5EF4-FFF2-40B4-BE49-F238E27FC236}">
                <a16:creationId xmlns:a16="http://schemas.microsoft.com/office/drawing/2014/main" id="{3BE98041-8A36-51D8-2780-81FF3EC4AFAF}"/>
              </a:ext>
            </a:extLst>
          </p:cNvPr>
          <p:cNvPicPr>
            <a:picLocks noChangeAspect="1"/>
          </p:cNvPicPr>
          <p:nvPr/>
        </p:nvPicPr>
        <p:blipFill>
          <a:blip r:embed="rId4"/>
          <a:stretch>
            <a:fillRect/>
          </a:stretch>
        </p:blipFill>
        <p:spPr>
          <a:xfrm>
            <a:off x="5169350" y="1799917"/>
            <a:ext cx="3569668" cy="1880382"/>
          </a:xfrm>
          <a:prstGeom prst="rect">
            <a:avLst/>
          </a:prstGeom>
        </p:spPr>
      </p:pic>
    </p:spTree>
    <p:extLst>
      <p:ext uri="{BB962C8B-B14F-4D97-AF65-F5344CB8AC3E}">
        <p14:creationId xmlns:p14="http://schemas.microsoft.com/office/powerpoint/2010/main" val="2104965085"/>
      </p:ext>
    </p:extLst>
  </p:cSld>
  <p:clrMapOvr>
    <a:masterClrMapping/>
  </p:clrMapOvr>
</p:sld>
</file>

<file path=ppt/theme/theme1.xml><?xml version="1.0" encoding="utf-8"?>
<a:theme xmlns:a="http://schemas.openxmlformats.org/drawingml/2006/main" name="Computer Science: User Interface Modernization by Slidesgo">
  <a:themeElements>
    <a:clrScheme name="Simple Light">
      <a:dk1>
        <a:srgbClr val="DEDFF5"/>
      </a:dk1>
      <a:lt1>
        <a:srgbClr val="C1C9E4"/>
      </a:lt1>
      <a:dk2>
        <a:srgbClr val="4D61A9"/>
      </a:dk2>
      <a:lt2>
        <a:srgbClr val="3A4383"/>
      </a:lt2>
      <a:accent1>
        <a:srgbClr val="231F40"/>
      </a:accent1>
      <a:accent2>
        <a:srgbClr val="F2F3FD"/>
      </a:accent2>
      <a:accent3>
        <a:srgbClr val="FBFCFF"/>
      </a:accent3>
      <a:accent4>
        <a:srgbClr val="FFFFFF"/>
      </a:accent4>
      <a:accent5>
        <a:srgbClr val="FFFFFF"/>
      </a:accent5>
      <a:accent6>
        <a:srgbClr val="FFFFFF"/>
      </a:accent6>
      <a:hlink>
        <a:srgbClr val="4D61A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3916</Words>
  <Application>Microsoft Office PowerPoint</Application>
  <PresentationFormat>On-screen Show (16:9)</PresentationFormat>
  <Paragraphs>206</Paragraphs>
  <Slides>53</Slides>
  <Notes>20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Wingdings</vt:lpstr>
      <vt:lpstr>Bebas Neue</vt:lpstr>
      <vt:lpstr>Times New Roman</vt:lpstr>
      <vt:lpstr>Cambria Math</vt:lpstr>
      <vt:lpstr>Poppins</vt:lpstr>
      <vt:lpstr>Symbol</vt:lpstr>
      <vt:lpstr>Mulish Medium</vt:lpstr>
      <vt:lpstr>Noto Sans Math</vt:lpstr>
      <vt:lpstr>Verdana</vt:lpstr>
      <vt:lpstr>Arial</vt:lpstr>
      <vt:lpstr>Mavenpro</vt:lpstr>
      <vt:lpstr>Courier New</vt:lpstr>
      <vt:lpstr>Poppins SemiBold</vt:lpstr>
      <vt:lpstr>Mulish SemiBold</vt:lpstr>
      <vt:lpstr>Computer Science: User Interface Modernization by Slidesgo</vt:lpstr>
      <vt:lpstr>HỆ THỐNG NHẬN DIỆN BIỂN SỐ XE</vt:lpstr>
      <vt:lpstr>01</vt:lpstr>
      <vt:lpstr>GIỚI THIỆU ĐỀ TÀI</vt:lpstr>
      <vt:lpstr>GIỚI THIỆU ĐỀ TÀI</vt:lpstr>
      <vt:lpstr>GIỚI THIỆU ĐỀ TÀI</vt:lpstr>
      <vt:lpstr>GIỚI THIỆU VỀ DỮ LIỆU</vt:lpstr>
      <vt:lpstr>Nguồn</vt:lpstr>
      <vt:lpstr>643Ảnh</vt:lpstr>
      <vt:lpstr>Cách Tổ Chức Dữ Liệu</vt:lpstr>
      <vt:lpstr>GIỚI THIỆU YOLO</vt:lpstr>
      <vt:lpstr>YOLO  (You Only Look Once)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Cách thức hoạt động của YOLO</vt:lpstr>
      <vt:lpstr>PowerPoint Presentation</vt:lpstr>
      <vt:lpstr>CHI TIẾT CÔNG NGHỆ SỬ DỤNG</vt:lpstr>
      <vt:lpstr>PowerPoint Presentation</vt:lpstr>
      <vt:lpstr>PowerPoint Presentation</vt:lpstr>
      <vt:lpstr>PowerPoint Presentation</vt:lpstr>
      <vt:lpstr>05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ĐÁNH GIÁ KẾT LUẬN VÀ PHÁT TRIỂN </vt:lpstr>
      <vt:lpstr>Đường cong Recall-Confidence</vt:lpstr>
      <vt:lpstr>Đường cong Precision-Confidence</vt:lpstr>
      <vt:lpstr>Đường cong Precision-Recall</vt:lpstr>
      <vt:lpstr>Đường cong F1-Confidence</vt:lpstr>
      <vt:lpstr>Biểu đồ Confusion Matrix Normalized</vt:lpstr>
      <vt:lpstr>Biểu đồ Confusion Matrix Thô</vt:lpstr>
      <vt:lpstr>PowerPoint Presentation</vt:lpstr>
      <vt:lpstr>PowerPoint Presentation</vt:lpstr>
      <vt:lpstr>Cảm ơn mọi người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Giáp</dc:creator>
  <cp:lastModifiedBy>Xuân GIáp</cp:lastModifiedBy>
  <cp:revision>2</cp:revision>
  <dcterms:modified xsi:type="dcterms:W3CDTF">2024-09-22T06:26:35Z</dcterms:modified>
</cp:coreProperties>
</file>